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501" r:id="rId2"/>
    <p:sldId id="302" r:id="rId3"/>
    <p:sldId id="471" r:id="rId4"/>
    <p:sldId id="525" r:id="rId5"/>
    <p:sldId id="474" r:id="rId6"/>
    <p:sldId id="526" r:id="rId7"/>
    <p:sldId id="528" r:id="rId8"/>
    <p:sldId id="530" r:id="rId9"/>
    <p:sldId id="532" r:id="rId10"/>
    <p:sldId id="529" r:id="rId11"/>
    <p:sldId id="527" r:id="rId12"/>
    <p:sldId id="539" r:id="rId13"/>
    <p:sldId id="576" r:id="rId14"/>
    <p:sldId id="577" r:id="rId15"/>
    <p:sldId id="578" r:id="rId16"/>
    <p:sldId id="579" r:id="rId17"/>
    <p:sldId id="519" r:id="rId18"/>
    <p:sldId id="531" r:id="rId19"/>
    <p:sldId id="533" r:id="rId20"/>
    <p:sldId id="534" r:id="rId21"/>
    <p:sldId id="536" r:id="rId22"/>
    <p:sldId id="306" r:id="rId23"/>
    <p:sldId id="392" r:id="rId24"/>
    <p:sldId id="542" r:id="rId25"/>
    <p:sldId id="572" r:id="rId26"/>
    <p:sldId id="535" r:id="rId27"/>
    <p:sldId id="537" r:id="rId28"/>
    <p:sldId id="538" r:id="rId29"/>
    <p:sldId id="546" r:id="rId30"/>
    <p:sldId id="549" r:id="rId31"/>
    <p:sldId id="553" r:id="rId32"/>
    <p:sldId id="552" r:id="rId33"/>
    <p:sldId id="573" r:id="rId34"/>
    <p:sldId id="522" r:id="rId35"/>
    <p:sldId id="558" r:id="rId36"/>
    <p:sldId id="559" r:id="rId37"/>
    <p:sldId id="574" r:id="rId38"/>
    <p:sldId id="523" r:id="rId39"/>
    <p:sldId id="564" r:id="rId40"/>
    <p:sldId id="563" r:id="rId41"/>
    <p:sldId id="575" r:id="rId42"/>
    <p:sldId id="524" r:id="rId43"/>
    <p:sldId id="565" r:id="rId44"/>
    <p:sldId id="566" r:id="rId45"/>
    <p:sldId id="568" r:id="rId46"/>
    <p:sldId id="567" r:id="rId47"/>
    <p:sldId id="580" r:id="rId48"/>
    <p:sldId id="303" r:id="rId49"/>
    <p:sldId id="570" r:id="rId50"/>
    <p:sldId id="569" r:id="rId51"/>
    <p:sldId id="571" r:id="rId52"/>
    <p:sldId id="331" r:id="rId5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F2F92"/>
    <a:srgbClr val="008000"/>
    <a:srgbClr val="FF40FF"/>
    <a:srgbClr val="FF9300"/>
    <a:srgbClr val="521B93"/>
    <a:srgbClr val="FF2600"/>
    <a:srgbClr val="797979"/>
    <a:srgbClr val="1769B5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38" autoAdjust="0"/>
    <p:restoredTop sz="94660"/>
  </p:normalViewPr>
  <p:slideViewPr>
    <p:cSldViewPr snapToGrid="0">
      <p:cViewPr varScale="1">
        <p:scale>
          <a:sx n="43" d="100"/>
          <a:sy n="43" d="100"/>
        </p:scale>
        <p:origin x="240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3/4/20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03-04-20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03-04-20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03-04-20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03-04-20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03-04-20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03-04-20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5278696" y="5132205"/>
            <a:ext cx="681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1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BA586A4-2D96-3542-BC9E-E01A3467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38" y="4536990"/>
            <a:ext cx="1908366" cy="216859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C2F4D99-2C27-1F42-9D0D-752553653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9" y="669495"/>
            <a:ext cx="84582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s-ES_tradnl" sz="2000" b="1" dirty="0">
                <a:solidFill>
                  <a:srgbClr val="FF0080"/>
                </a:solidFill>
              </a:rPr>
              <a:t>Miscibilidad: </a:t>
            </a:r>
            <a:r>
              <a:rPr kumimoji="1" lang="es-ES_tradnl" sz="2000" dirty="0">
                <a:solidFill>
                  <a:srgbClr val="1769B5"/>
                </a:solidFill>
              </a:rPr>
              <a:t>Cuando la naturaleza del soluto y el solvente es similar, ambos serán generalmente miscibles.</a:t>
            </a:r>
          </a:p>
          <a:p>
            <a:pPr indent="-342900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           </a:t>
            </a:r>
            <a:r>
              <a:rPr lang="es-ES_tradnl" sz="2000" b="1" dirty="0">
                <a:solidFill>
                  <a:srgbClr val="1769B5"/>
                </a:solidFill>
              </a:rPr>
              <a:t>Líquidos polares - solventes polares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Etanol - agua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  </a:t>
            </a:r>
            <a:r>
              <a:rPr lang="es-ES_tradnl" sz="2000" b="1" dirty="0">
                <a:solidFill>
                  <a:srgbClr val="1769B5"/>
                </a:solidFill>
              </a:rPr>
              <a:t>Líquidos apolares - solventes apolares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CCl</a:t>
            </a:r>
            <a:r>
              <a:rPr lang="es-ES_tradnl" sz="2000" baseline="-25000" dirty="0">
                <a:solidFill>
                  <a:srgbClr val="1769B5"/>
                </a:solidFill>
              </a:rPr>
              <a:t>4</a:t>
            </a:r>
            <a:r>
              <a:rPr lang="es-ES_tradnl" sz="2000" dirty="0">
                <a:solidFill>
                  <a:srgbClr val="1769B5"/>
                </a:solidFill>
              </a:rPr>
              <a:t> – hexano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D1C595A-DDF7-EF4B-90A6-349772731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185828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r>
              <a:rPr lang="es-ES_tradnl" sz="2400" b="1" dirty="0">
                <a:solidFill>
                  <a:srgbClr val="008000"/>
                </a:solidFill>
              </a:rPr>
              <a:t>Disolución de líquido en líquido</a:t>
            </a:r>
            <a:endParaRPr lang="es-ES" sz="2400" b="1" dirty="0">
              <a:solidFill>
                <a:srgbClr val="008000"/>
              </a:solidFill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BAD8F30-9F42-094D-99F6-691185027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77" y="4103723"/>
            <a:ext cx="8705850" cy="219906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defTabSz="288925">
              <a:lnSpc>
                <a:spcPct val="150000"/>
              </a:lnSpc>
              <a:spcBef>
                <a:spcPct val="50000"/>
              </a:spcBef>
            </a:pPr>
            <a:r>
              <a:rPr lang="es-ES_tradnl" sz="2000" b="1" dirty="0" err="1">
                <a:solidFill>
                  <a:srgbClr val="FF0080"/>
                </a:solidFill>
              </a:rPr>
              <a:t>Inmiscibilidad</a:t>
            </a:r>
            <a:r>
              <a:rPr lang="es-ES_tradnl" sz="2000" b="1" dirty="0">
                <a:solidFill>
                  <a:srgbClr val="FF0080"/>
                </a:solidFill>
              </a:rPr>
              <a:t>: </a:t>
            </a:r>
            <a:r>
              <a:rPr kumimoji="1" lang="es-ES_tradnl" sz="2000" dirty="0">
                <a:solidFill>
                  <a:srgbClr val="1769B5"/>
                </a:solidFill>
              </a:rPr>
              <a:t>Cuando la naturaleza del soluto y el solvente es distinta, ambos serán inmiscibles.</a:t>
            </a:r>
          </a:p>
          <a:p>
            <a:pPr algn="just" defTabSz="288925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SzPct val="80000"/>
            </a:pPr>
            <a:r>
              <a:rPr lang="es-ES_tradnl" sz="2000" dirty="0">
                <a:solidFill>
                  <a:srgbClr val="1769B5"/>
                </a:solidFill>
              </a:rPr>
              <a:t>		</a:t>
            </a:r>
            <a:r>
              <a:rPr lang="es-ES_tradnl" sz="2000" b="1" dirty="0">
                <a:solidFill>
                  <a:srgbClr val="1769B5"/>
                </a:solidFill>
              </a:rPr>
              <a:t>Líquidos polares - solventes apolares</a:t>
            </a:r>
          </a:p>
          <a:p>
            <a:pPr lvl="1" algn="just" defTabSz="288925">
              <a:lnSpc>
                <a:spcPct val="150000"/>
              </a:lnSpc>
              <a:spcBef>
                <a:spcPct val="5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  </a:t>
            </a:r>
            <a:r>
              <a:rPr lang="es-ES_tradnl" sz="2000" b="1" dirty="0">
                <a:solidFill>
                  <a:srgbClr val="1769B5"/>
                </a:solidFill>
              </a:rPr>
              <a:t>Líquidos apolares - solventes polares</a:t>
            </a:r>
            <a:endParaRPr lang="es-ES" sz="2000" b="1" dirty="0">
              <a:solidFill>
                <a:srgbClr val="1769B5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565B56-1957-3E43-AA59-AA0D00BA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25" y="1585366"/>
            <a:ext cx="1843634" cy="18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0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 sz="20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93B3659-81A0-9842-AE5F-2D140DB61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78" y="3552213"/>
            <a:ext cx="9080713" cy="163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s-ES_tradnl" sz="24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Hidrofilicidad</a:t>
            </a:r>
            <a:endParaRPr lang="es-ES_tradnl" sz="2400" b="1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soluto tiene afinidad por el agua como solvente y no por solventes apolares.</a:t>
            </a:r>
            <a:endParaRPr lang="es-E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3B7F7C-18F2-E245-B1DB-A49454DD69E3}"/>
              </a:ext>
            </a:extLst>
          </p:cNvPr>
          <p:cNvSpPr/>
          <p:nvPr/>
        </p:nvSpPr>
        <p:spPr>
          <a:xfrm>
            <a:off x="520778" y="1191334"/>
            <a:ext cx="6096000" cy="15927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s-ES_tradnl" sz="24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Hidrofobicidad</a:t>
            </a:r>
            <a:r>
              <a:rPr lang="es-ES_tradnl" sz="24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soluto no tiene afinidad por el agua como solvente, pero sí por solventes apolares.</a:t>
            </a:r>
          </a:p>
        </p:txBody>
      </p:sp>
    </p:spTree>
    <p:extLst>
      <p:ext uri="{BB962C8B-B14F-4D97-AF65-F5344CB8AC3E}">
        <p14:creationId xmlns:p14="http://schemas.microsoft.com/office/powerpoint/2010/main" val="214844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D580CC5-674C-412D-A76F-81C88E1AE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12"/>
            <a:ext cx="9728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disuelve a Igual “Compuestos Miscibles”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A72D89FA-118D-4309-81F3-327F69C08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2635908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9BFE779A-B6F4-4726-995F-800C8CA2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3245508"/>
            <a:ext cx="1295400" cy="857250"/>
          </a:xfrm>
          <a:prstGeom prst="can">
            <a:avLst>
              <a:gd name="adj" fmla="val 25000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E98D82FA-45DC-4846-892B-44D985B3B311}"/>
              </a:ext>
            </a:extLst>
          </p:cNvPr>
          <p:cNvSpPr>
            <a:spLocks noChangeArrowheads="1"/>
          </p:cNvSpPr>
          <p:nvPr/>
        </p:nvSpPr>
        <p:spPr bwMode="auto">
          <a:xfrm rot="6499045">
            <a:off x="1805062" y="1264308"/>
            <a:ext cx="304800" cy="1371600"/>
          </a:xfrm>
          <a:prstGeom prst="can">
            <a:avLst>
              <a:gd name="adj" fmla="val 44646"/>
            </a:avLst>
          </a:prstGeom>
          <a:solidFill>
            <a:srgbClr val="666699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7965EC6D-8436-4FF3-9A79-A20743FFC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262" y="2254908"/>
            <a:ext cx="228600" cy="228600"/>
          </a:xfrm>
          <a:prstGeom prst="ellipse">
            <a:avLst/>
          </a:prstGeom>
          <a:solidFill>
            <a:srgbClr val="666699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DF944F8B-27B0-43A7-AA39-D29D7F8A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262" y="2635908"/>
            <a:ext cx="228600" cy="228600"/>
          </a:xfrm>
          <a:prstGeom prst="ellipse">
            <a:avLst/>
          </a:prstGeom>
          <a:solidFill>
            <a:srgbClr val="666699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5BD79994-C867-4108-8294-255966B9D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062" y="2049037"/>
            <a:ext cx="5076676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Adición de un pequeño volumen de tolueno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soluto apolar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) a 100 mL de benceno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solvente  apolar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239E2086-76A3-41FA-BEBB-37F6E54B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5101508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4" name="AutoShape 15">
            <a:extLst>
              <a:ext uri="{FF2B5EF4-FFF2-40B4-BE49-F238E27FC236}">
                <a16:creationId xmlns:a16="http://schemas.microsoft.com/office/drawing/2014/main" id="{CA257E65-3FC1-4C57-99C8-6D86370A1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5711108"/>
            <a:ext cx="1295400" cy="857250"/>
          </a:xfrm>
          <a:prstGeom prst="can">
            <a:avLst>
              <a:gd name="adj" fmla="val 25000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5" name="Text Box 16">
            <a:extLst>
              <a:ext uri="{FF2B5EF4-FFF2-40B4-BE49-F238E27FC236}">
                <a16:creationId xmlns:a16="http://schemas.microsoft.com/office/drawing/2014/main" id="{40111309-A7B8-4A8E-8322-AEAA6BDAB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87" y="5531508"/>
            <a:ext cx="5043829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Solución de tolueno en benceno: 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1 fase líquida homogénea.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26" name="AutoShape 17">
            <a:extLst>
              <a:ext uri="{FF2B5EF4-FFF2-40B4-BE49-F238E27FC236}">
                <a16:creationId xmlns:a16="http://schemas.microsoft.com/office/drawing/2014/main" id="{84B2AA65-2604-4C2F-AF50-AC9D98B3F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5711108"/>
            <a:ext cx="1295400" cy="857250"/>
          </a:xfrm>
          <a:prstGeom prst="can">
            <a:avLst>
              <a:gd name="adj" fmla="val 25000"/>
            </a:avLst>
          </a:prstGeom>
          <a:solidFill>
            <a:srgbClr val="666699">
              <a:alpha val="50195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4AE1B1CA-611B-4C77-85BD-D00234457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062" y="2102508"/>
            <a:ext cx="609600" cy="609600"/>
          </a:xfrm>
          <a:prstGeom prst="flowChartPreparation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2FFFD451-16C1-42A1-9E59-3B25A563D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462" y="2178708"/>
            <a:ext cx="304800" cy="457200"/>
          </a:xfrm>
          <a:prstGeom prst="ellips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9" name="Line 20">
            <a:extLst>
              <a:ext uri="{FF2B5EF4-FFF2-40B4-BE49-F238E27FC236}">
                <a16:creationId xmlns:a16="http://schemas.microsoft.com/office/drawing/2014/main" id="{B48E3FD6-10D2-4C90-8ECA-E43016BFEF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6862" y="1873908"/>
            <a:ext cx="228600" cy="2286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9EC0F3B5-CC93-48CF-8654-B206A34B8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462" y="3474108"/>
            <a:ext cx="609600" cy="609600"/>
          </a:xfrm>
          <a:prstGeom prst="flowChartPreparation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4653FAC4-EA78-4A0D-9992-C00A4654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862" y="3550308"/>
            <a:ext cx="304800" cy="457200"/>
          </a:xfrm>
          <a:prstGeom prst="ellips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2" name="Text Box 23">
            <a:extLst>
              <a:ext uri="{FF2B5EF4-FFF2-40B4-BE49-F238E27FC236}">
                <a16:creationId xmlns:a16="http://schemas.microsoft.com/office/drawing/2014/main" id="{4C1FB869-9ED0-485B-AC17-2BFC10FAD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261" y="4464708"/>
            <a:ext cx="9080745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5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(l) + C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(l)	            	 C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5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(en solución) 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33" name="Line 24">
            <a:extLst>
              <a:ext uri="{FF2B5EF4-FFF2-40B4-BE49-F238E27FC236}">
                <a16:creationId xmlns:a16="http://schemas.microsoft.com/office/drawing/2014/main" id="{AEB364D5-4D3F-4883-8298-510FB4E3F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862" y="4728233"/>
            <a:ext cx="1066800" cy="0"/>
          </a:xfrm>
          <a:prstGeom prst="line">
            <a:avLst/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60ABFCA9-C9AA-4597-9766-3858B9FF8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4" y="956112"/>
            <a:ext cx="578458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008000"/>
                </a:solidFill>
                <a:latin typeface="Lucida Sans Unicode"/>
              </a:rPr>
              <a:t>Disolución de líquido en líquido</a:t>
            </a:r>
            <a:endParaRPr lang="es-ES" sz="2000" b="1" dirty="0">
              <a:solidFill>
                <a:srgbClr val="008000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8217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utoUpdateAnimBg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2A3A682B-2D7A-4DDB-B268-7EF3B16DB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771" y="4638204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5DEB233D-6F00-4260-ABD3-88B7FCB56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771" y="5095404"/>
            <a:ext cx="1295400" cy="457200"/>
          </a:xfrm>
          <a:prstGeom prst="can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38B05794-8BBF-4438-B25F-61CE7E73A977}"/>
              </a:ext>
            </a:extLst>
          </p:cNvPr>
          <p:cNvGrpSpPr>
            <a:grpSpLocks/>
          </p:cNvGrpSpPr>
          <p:nvPr/>
        </p:nvGrpSpPr>
        <p:grpSpPr bwMode="auto">
          <a:xfrm>
            <a:off x="897371" y="1523616"/>
            <a:ext cx="2209800" cy="2305050"/>
            <a:chOff x="336" y="576"/>
            <a:chExt cx="1392" cy="1452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D6BF2608-82A5-41B1-8E22-A1F9C6027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104"/>
              <a:ext cx="816" cy="912"/>
            </a:xfrm>
            <a:prstGeom prst="can">
              <a:avLst>
                <a:gd name="adj" fmla="val 27941"/>
              </a:avLst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0FF1FC9A-36B3-49B6-A3FA-2BA072213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88"/>
              <a:ext cx="816" cy="54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2203AB1A-0963-4C07-80BA-33BC59AB4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499045">
              <a:off x="672" y="240"/>
              <a:ext cx="192" cy="864"/>
            </a:xfrm>
            <a:prstGeom prst="can">
              <a:avLst>
                <a:gd name="adj" fmla="val 44646"/>
              </a:avLst>
            </a:prstGeom>
            <a:solidFill>
              <a:srgbClr val="FF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DA3D45DD-1CEB-4768-8ADC-697811E8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864"/>
              <a:ext cx="144" cy="14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2FF32BF9-8353-42C6-9DA4-DF0BFC552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104"/>
              <a:ext cx="144" cy="14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</p:grpSp>
      <p:sp>
        <p:nvSpPr>
          <p:cNvPr id="22" name="Text Box 17">
            <a:extLst>
              <a:ext uri="{FF2B5EF4-FFF2-40B4-BE49-F238E27FC236}">
                <a16:creationId xmlns:a16="http://schemas.microsoft.com/office/drawing/2014/main" id="{F19E990E-7BAE-4F69-89D8-5668E32E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29" y="2036228"/>
            <a:ext cx="5721143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Adición de un pequeño volumen de éter etílico (CH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 no 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a 100 </a:t>
            </a:r>
            <a:r>
              <a:rPr lang="es-MX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agua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solvente 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92CBFA0-605D-4E25-869A-6F3E21453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29" y="4603814"/>
            <a:ext cx="6478400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dos fases líquidas: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“orgánica”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(arriba) y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“acuosa”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(abajo).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EFC728F6-0F37-4409-8827-AE6A88CC9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059" y="80604"/>
            <a:ext cx="6897560" cy="6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Inmiscibles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7812C7ED-059B-45AE-B553-D247DAD27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347" y="1134408"/>
            <a:ext cx="4951272" cy="46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Disolución de líquido en líquido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39DB30-ABEB-4FD6-9148-43F7D480322A}"/>
              </a:ext>
            </a:extLst>
          </p:cNvPr>
          <p:cNvSpPr/>
          <p:nvPr/>
        </p:nvSpPr>
        <p:spPr>
          <a:xfrm>
            <a:off x="233282" y="895168"/>
            <a:ext cx="2699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2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OCH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2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</a:t>
            </a:r>
            <a:endParaRPr lang="es-CL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078BF0E-1194-4C03-86D0-CBE4D662625E}"/>
              </a:ext>
            </a:extLst>
          </p:cNvPr>
          <p:cNvSpPr/>
          <p:nvPr/>
        </p:nvSpPr>
        <p:spPr>
          <a:xfrm>
            <a:off x="771572" y="3347951"/>
            <a:ext cx="1397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prstClr val="black"/>
                </a:solidFill>
                <a:latin typeface="Lucida Sans Unicode"/>
              </a:rPr>
              <a:t>H</a:t>
            </a:r>
            <a:r>
              <a:rPr lang="es-MX" sz="2400" baseline="-25000" dirty="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s-MX" sz="2400" dirty="0">
                <a:solidFill>
                  <a:prstClr val="black"/>
                </a:solidFill>
                <a:latin typeface="Lucida Sans Unicode"/>
              </a:rPr>
              <a:t>O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5070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460400" y="637721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75" y="315217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5703767" y="332294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14 Rectángulo">
            <a:extLst>
              <a:ext uri="{FF2B5EF4-FFF2-40B4-BE49-F238E27FC236}">
                <a16:creationId xmlns:a16="http://schemas.microsoft.com/office/drawing/2014/main" id="{53F8F1B3-8B7F-43EF-B308-00B9EAEE4F41}"/>
              </a:ext>
            </a:extLst>
          </p:cNvPr>
          <p:cNvSpPr/>
          <p:nvPr/>
        </p:nvSpPr>
        <p:spPr>
          <a:xfrm>
            <a:off x="3835615" y="294190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6034DAF7-C2A1-4CA2-8895-941E76025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215" y="2367626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AA0ED256-49E1-430B-BB2B-7FFB41ECE31E}"/>
              </a:ext>
            </a:extLst>
          </p:cNvPr>
          <p:cNvSpPr>
            <a:spLocks noChangeArrowheads="1"/>
          </p:cNvSpPr>
          <p:nvPr/>
        </p:nvSpPr>
        <p:spPr bwMode="auto">
          <a:xfrm rot="6499045">
            <a:off x="1778215" y="996026"/>
            <a:ext cx="304800" cy="1371600"/>
          </a:xfrm>
          <a:prstGeom prst="can">
            <a:avLst>
              <a:gd name="adj" fmla="val 44646"/>
            </a:avLst>
          </a:prstGeom>
          <a:solidFill>
            <a:srgbClr val="33CC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39B00543-5ED9-4101-9625-465BA7C2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15" y="1986626"/>
            <a:ext cx="228600" cy="228600"/>
          </a:xfrm>
          <a:prstGeom prst="ellipse">
            <a:avLst/>
          </a:prstGeom>
          <a:solidFill>
            <a:srgbClr val="33CC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474D357A-5944-49C7-BE61-BA7C81883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15" y="2367626"/>
            <a:ext cx="228600" cy="228600"/>
          </a:xfrm>
          <a:prstGeom prst="ellipse">
            <a:avLst/>
          </a:prstGeom>
          <a:solidFill>
            <a:srgbClr val="33CC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CC1D7AE7-4F94-4A36-B657-DBD6BD4FB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113" y="1907193"/>
            <a:ext cx="585267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Adición de un pequeño volumen de tetracloruro de carbono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CCl</a:t>
            </a:r>
            <a:r>
              <a:rPr lang="es-MX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no 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a 100 </a:t>
            </a:r>
            <a:r>
              <a:rPr lang="es-MX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agua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FB6C1BBC-B611-4D19-9D38-CD27DFC41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980" y="4521371"/>
            <a:ext cx="4414325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dos fases líquidas: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“acuosa”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(arriba) y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“orgánica”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(abajo).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Text Box 14">
            <a:extLst>
              <a:ext uri="{FF2B5EF4-FFF2-40B4-BE49-F238E27FC236}">
                <a16:creationId xmlns:a16="http://schemas.microsoft.com/office/drawing/2014/main" id="{ED3C9BAD-9730-440D-AD07-0A7B1901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777" y="3354993"/>
            <a:ext cx="3506485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que no se disuelven fácilmente en agua son “</a:t>
            </a:r>
            <a:r>
              <a:rPr lang="es-ES_tradnl" sz="20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hidrofóbicos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AutoShape 15">
            <a:extLst>
              <a:ext uri="{FF2B5EF4-FFF2-40B4-BE49-F238E27FC236}">
                <a16:creationId xmlns:a16="http://schemas.microsoft.com/office/drawing/2014/main" id="{65E8A2CC-CC4C-4917-89C6-E14AF7E0E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215" y="3282026"/>
            <a:ext cx="1295400" cy="457200"/>
          </a:xfrm>
          <a:prstGeom prst="can">
            <a:avLst>
              <a:gd name="adj" fmla="val 44097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C525A747-9A82-45EE-8A45-7EA2E5B1AB92}"/>
              </a:ext>
            </a:extLst>
          </p:cNvPr>
          <p:cNvGrpSpPr>
            <a:grpSpLocks/>
          </p:cNvGrpSpPr>
          <p:nvPr/>
        </p:nvGrpSpPr>
        <p:grpSpPr bwMode="auto">
          <a:xfrm>
            <a:off x="2083015" y="4806026"/>
            <a:ext cx="1295400" cy="1447800"/>
            <a:chOff x="912" y="2928"/>
            <a:chExt cx="816" cy="912"/>
          </a:xfrm>
        </p:grpSpPr>
        <p:sp>
          <p:nvSpPr>
            <p:cNvPr id="27" name="AutoShape 17">
              <a:extLst>
                <a:ext uri="{FF2B5EF4-FFF2-40B4-BE49-F238E27FC236}">
                  <a16:creationId xmlns:a16="http://schemas.microsoft.com/office/drawing/2014/main" id="{CFBF583D-740C-46E2-B635-50662AB0E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52"/>
              <a:ext cx="816" cy="288"/>
            </a:xfrm>
            <a:prstGeom prst="can">
              <a:avLst>
                <a:gd name="adj" fmla="val 44097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8" name="AutoShape 18">
              <a:extLst>
                <a:ext uri="{FF2B5EF4-FFF2-40B4-BE49-F238E27FC236}">
                  <a16:creationId xmlns:a16="http://schemas.microsoft.com/office/drawing/2014/main" id="{C4278F06-2BCE-4FE5-8412-BAA7168DF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28"/>
              <a:ext cx="816" cy="912"/>
            </a:xfrm>
            <a:prstGeom prst="can">
              <a:avLst>
                <a:gd name="adj" fmla="val 27941"/>
              </a:avLst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9" name="AutoShape 19">
              <a:extLst>
                <a:ext uri="{FF2B5EF4-FFF2-40B4-BE49-F238E27FC236}">
                  <a16:creationId xmlns:a16="http://schemas.microsoft.com/office/drawing/2014/main" id="{1AC87CBA-673E-416F-BD76-E992DD326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12"/>
              <a:ext cx="816" cy="384"/>
            </a:xfrm>
            <a:prstGeom prst="can">
              <a:avLst>
                <a:gd name="adj" fmla="val 44097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0" name="AutoShape 20">
              <a:extLst>
                <a:ext uri="{FF2B5EF4-FFF2-40B4-BE49-F238E27FC236}">
                  <a16:creationId xmlns:a16="http://schemas.microsoft.com/office/drawing/2014/main" id="{30FF0A58-1665-4252-A3C6-0F099EB76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52"/>
              <a:ext cx="816" cy="288"/>
            </a:xfrm>
            <a:prstGeom prst="can">
              <a:avLst>
                <a:gd name="adj" fmla="val 25000"/>
              </a:avLst>
            </a:prstGeom>
            <a:solidFill>
              <a:srgbClr val="33CCCC">
                <a:alpha val="50195"/>
              </a:srgbClr>
            </a:solidFill>
            <a:ln w="9525">
              <a:solidFill>
                <a:srgbClr val="33CC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31" name="Text Box 21">
            <a:extLst>
              <a:ext uri="{FF2B5EF4-FFF2-40B4-BE49-F238E27FC236}">
                <a16:creationId xmlns:a16="http://schemas.microsoft.com/office/drawing/2014/main" id="{7EB323D2-D990-4E6F-A39C-00B560B26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170" y="85319"/>
            <a:ext cx="7056135" cy="6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Inmiscibles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2A033151-EC31-4A20-8DFD-759D1F003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844" y="1196922"/>
            <a:ext cx="634497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s-ES_tradn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Disolución de líquido en líquido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33A5B7-0FF5-4809-9086-6043C1EA463D}"/>
              </a:ext>
            </a:extLst>
          </p:cNvPr>
          <p:cNvSpPr/>
          <p:nvPr/>
        </p:nvSpPr>
        <p:spPr>
          <a:xfrm>
            <a:off x="455493" y="1491552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CCl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653CE3F-C667-4B82-AE18-8304443D326C}"/>
              </a:ext>
            </a:extLst>
          </p:cNvPr>
          <p:cNvSpPr/>
          <p:nvPr/>
        </p:nvSpPr>
        <p:spPr>
          <a:xfrm>
            <a:off x="1083232" y="3506161"/>
            <a:ext cx="129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utoUpdateAnimBg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987AAE3-BDE5-40EE-A9EC-541425C3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42" y="3520188"/>
            <a:ext cx="7922006" cy="32855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Si el proceso de disolución es endotérmico, el sistema absorbe calor, la solubilidad del soluto aumenta al aumentar la temperatura.</a:t>
            </a:r>
          </a:p>
          <a:p>
            <a:pPr algn="just">
              <a:lnSpc>
                <a:spcPct val="150000"/>
              </a:lnSpc>
            </a:pPr>
            <a:endParaRPr kumimoji="1" lang="es-ES_tradnl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  <a:p>
            <a:pPr algn="just">
              <a:lnSpc>
                <a:spcPct val="150000"/>
              </a:lnSpc>
            </a:pPr>
            <a:r>
              <a:rPr kumimoji="1"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Si el proceso de disolución es exotérmico, el sistema libera calor, la solubilidad del soluto disminuye al aumentar la temperatura.</a:t>
            </a:r>
            <a:endParaRPr kumimoji="1"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12" name="Text Box 19">
            <a:extLst>
              <a:ext uri="{FF2B5EF4-FFF2-40B4-BE49-F238E27FC236}">
                <a16:creationId xmlns:a16="http://schemas.microsoft.com/office/drawing/2014/main" id="{88728ED2-7DAA-4351-AE30-2D212910D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152" y="315036"/>
            <a:ext cx="4560864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FF2F92"/>
                </a:solidFill>
                <a:latin typeface="Lucida Sans Unicode"/>
              </a:rPr>
              <a:t>Efecto de la Temperatura</a:t>
            </a:r>
          </a:p>
        </p:txBody>
      </p:sp>
      <p:grpSp>
        <p:nvGrpSpPr>
          <p:cNvPr id="13" name="Agrupar 20">
            <a:extLst>
              <a:ext uri="{FF2B5EF4-FFF2-40B4-BE49-F238E27FC236}">
                <a16:creationId xmlns:a16="http://schemas.microsoft.com/office/drawing/2014/main" id="{29E2E314-E497-40B4-8C16-999D286D0066}"/>
              </a:ext>
            </a:extLst>
          </p:cNvPr>
          <p:cNvGrpSpPr>
            <a:grpSpLocks/>
          </p:cNvGrpSpPr>
          <p:nvPr/>
        </p:nvGrpSpPr>
        <p:grpSpPr bwMode="auto">
          <a:xfrm>
            <a:off x="994632" y="1048470"/>
            <a:ext cx="7649609" cy="2289342"/>
            <a:chOff x="338693" y="2200275"/>
            <a:chExt cx="7649476" cy="2289342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516A55A9-8D44-4A7B-86BB-FE4C5ABB8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657" y="2845241"/>
              <a:ext cx="76465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</a:rPr>
                <a:t>sólido + líquido                         </a:t>
              </a:r>
              <a:r>
                <a:rPr kumimoji="0" lang="es-ES_tradnl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</a:rPr>
                <a:t>  </a:t>
              </a: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</a:rPr>
                <a:t>disolución     </a:t>
              </a: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</a:t>
              </a:r>
              <a:r>
                <a:rPr kumimoji="0" lang="es-ES" sz="20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H</a:t>
              </a:r>
              <a:r>
                <a:rPr kumimoji="0" lang="es-ES" sz="2000" b="1" i="0" u="none" strike="noStrike" kern="0" cap="none" spc="0" normalizeH="0" baseline="-2500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disolución</a:t>
              </a: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 0</a:t>
              </a:r>
              <a:endPara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96243A8D-B72C-4881-AFA8-4C4BC41C7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693" y="3674009"/>
              <a:ext cx="3826219" cy="815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2F92"/>
                  </a:solidFill>
                  <a:effectLst/>
                  <a:uLnTx/>
                  <a:uFillTx/>
                  <a:latin typeface="Lucida Sans Unicode"/>
                </a:rPr>
                <a:t>La solubilidad de los sólidos aumenta con la temperatura.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3D83F7B3-F537-487E-8EBD-1210DC2C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58" y="2200275"/>
              <a:ext cx="441952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1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Lucida Sans Unicode"/>
                </a:rPr>
                <a:t>Disolución de sólido en líquido</a:t>
              </a:r>
              <a:endParaRPr kumimoji="0" lang="es-ES" sz="2000" b="1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uLnTx/>
                <a:uFillTx/>
                <a:latin typeface="Lucida Sans Unicode"/>
              </a:endParaRPr>
            </a:p>
          </p:txBody>
        </p:sp>
        <p:sp>
          <p:nvSpPr>
            <p:cNvPr id="18" name="Flecha izquierda y derecha 19">
              <a:extLst>
                <a:ext uri="{FF2B5EF4-FFF2-40B4-BE49-F238E27FC236}">
                  <a16:creationId xmlns:a16="http://schemas.microsoft.com/office/drawing/2014/main" id="{8B63A351-9C81-4139-970D-664F7A34F5BE}"/>
                </a:ext>
              </a:extLst>
            </p:cNvPr>
            <p:cNvSpPr/>
            <p:nvPr/>
          </p:nvSpPr>
          <p:spPr>
            <a:xfrm>
              <a:off x="3403094" y="3022334"/>
              <a:ext cx="761986" cy="141287"/>
            </a:xfrm>
            <a:prstGeom prst="leftRightArrow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pic>
        <p:nvPicPr>
          <p:cNvPr id="19" name="Picture 15" descr="FG13_014">
            <a:extLst>
              <a:ext uri="{FF2B5EF4-FFF2-40B4-BE49-F238E27FC236}">
                <a16:creationId xmlns:a16="http://schemas.microsoft.com/office/drawing/2014/main" id="{6CD25A87-F049-49A6-903E-860FC35A6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5018" r="15996"/>
          <a:stretch>
            <a:fillRect/>
          </a:stretch>
        </p:blipFill>
        <p:spPr bwMode="auto">
          <a:xfrm>
            <a:off x="8243004" y="2598057"/>
            <a:ext cx="3853042" cy="372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540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AC9C1AC7-A8C0-4C45-BB7D-BAF2488D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8457" y="1720071"/>
            <a:ext cx="7518399" cy="28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ct val="90000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La presión tiene un efecto importante sobre la solubilidad para los sistemas gaseosos.</a:t>
            </a:r>
          </a:p>
          <a:p>
            <a:pPr algn="just">
              <a:lnSpc>
                <a:spcPct val="150000"/>
              </a:lnSpc>
              <a:buSzPct val="90000"/>
              <a:buFont typeface="Lucida Grande" charset="0"/>
              <a:buChar char="-"/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  <a:p>
            <a:pPr algn="just">
              <a:lnSpc>
                <a:spcPct val="150000"/>
              </a:lnSpc>
              <a:buSzPct val="90000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 A una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temperatura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 determinada, el aumento de presión implica un incremento en la solubilidad del gas en el líquido.</a:t>
            </a:r>
          </a:p>
        </p:txBody>
      </p:sp>
      <p:pic>
        <p:nvPicPr>
          <p:cNvPr id="6" name="Picture 9" descr="FG14_11">
            <a:extLst>
              <a:ext uri="{FF2B5EF4-FFF2-40B4-BE49-F238E27FC236}">
                <a16:creationId xmlns:a16="http://schemas.microsoft.com/office/drawing/2014/main" id="{BF61F65A-EAE4-4BDD-9FC9-BF8B5C0D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381" y="1191334"/>
            <a:ext cx="153511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680808DA-D87A-43D5-9556-4BFF5408A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88" y="400532"/>
            <a:ext cx="3599062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FF2F92"/>
                </a:solidFill>
                <a:latin typeface="Lucida Sans Unicode"/>
              </a:rPr>
              <a:t>Efecto de la Presión</a:t>
            </a:r>
          </a:p>
        </p:txBody>
      </p:sp>
    </p:spTree>
    <p:extLst>
      <p:ext uri="{BB962C8B-B14F-4D97-AF65-F5344CB8AC3E}">
        <p14:creationId xmlns:p14="http://schemas.microsoft.com/office/powerpoint/2010/main" val="327486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 Box 31">
            <a:extLst>
              <a:ext uri="{FF2B5EF4-FFF2-40B4-BE49-F238E27FC236}">
                <a16:creationId xmlns:a16="http://schemas.microsoft.com/office/drawing/2014/main" id="{5B30BBC0-B17B-AD4D-A09D-F9A320801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439" y="165771"/>
            <a:ext cx="6654387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s-ES_tradn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Comparación entre Tipos de Mezclas</a:t>
            </a:r>
            <a:endParaRPr kumimoji="1"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9D04D6CA-291E-1C4B-8A30-85C3959BD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5291"/>
              </p:ext>
            </p:extLst>
          </p:nvPr>
        </p:nvGraphicFramePr>
        <p:xfrm>
          <a:off x="308097" y="980182"/>
          <a:ext cx="10067044" cy="5553075"/>
        </p:xfrm>
        <a:graphic>
          <a:graphicData uri="http://schemas.openxmlformats.org/drawingml/2006/table">
            <a:tbl>
              <a:tblPr/>
              <a:tblGrid>
                <a:gridCol w="3019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8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8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Disoluciones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Dispersiones Coloidales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Suspensiones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Todas las partículas son del tamaño de los átomos, iones o pequeñas moléculas (1 – 10 Å)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Homogéneas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Transparentes; no presentan efecto Tyndall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Estables a la gravedad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separables por filtración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Las partículas de al menos uno de los componentes son grandes grupos de átomos, de iones o de pequeñas moléculas (10 – 10000 Å)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homogéneas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A menudo opacas, pueden ser transparentes pero presentan el efecto </a:t>
                      </a:r>
                      <a:r>
                        <a:rPr kumimoji="0" lang="es-MX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Tyndall</a:t>
                      </a: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Menos estables a la gravedad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separables por filtración.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Las partículas de al menos uno de los componentes pueden ser vistas con un microscopio de baja resolución  (&gt; 10000 Å)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homogéneas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transparentes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Inestables a la gravedad, las partículas se depositan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Separables por filtración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35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99A839-3C9C-CE42-98E1-C5B4EE30ADC9}"/>
              </a:ext>
            </a:extLst>
          </p:cNvPr>
          <p:cNvSpPr txBox="1"/>
          <p:nvPr/>
        </p:nvSpPr>
        <p:spPr>
          <a:xfrm>
            <a:off x="5695773" y="5536006"/>
            <a:ext cx="22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BA48509-DBC5-F341-91F3-F4A4EDBD2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5093012"/>
            <a:ext cx="992003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>
              <a:lnSpc>
                <a:spcPct val="115000"/>
              </a:lnSpc>
            </a:pPr>
            <a:r>
              <a:rPr lang="es-ES_tradnl" sz="2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concentración de una solución es la proporción que existe entre las cantidades de soluto y solvente o entre las cantidades de soluto y solución.</a:t>
            </a:r>
            <a:endParaRPr lang="es-ES" sz="22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979263E-C6B6-B748-8C3E-017FB5204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61" y="1398495"/>
            <a:ext cx="8696925" cy="270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115000"/>
              </a:lnSpc>
            </a:pPr>
            <a:r>
              <a:rPr lang="es-ES" sz="8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Unidades de Concentración</a:t>
            </a:r>
          </a:p>
        </p:txBody>
      </p:sp>
    </p:spTree>
    <p:extLst>
      <p:ext uri="{BB962C8B-B14F-4D97-AF65-F5344CB8AC3E}">
        <p14:creationId xmlns:p14="http://schemas.microsoft.com/office/powerpoint/2010/main" val="3860272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775BD96-421B-444D-B530-410F0DC4E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80958"/>
            <a:ext cx="80010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_tradnl" sz="2200" dirty="0">
                <a:solidFill>
                  <a:srgbClr val="1769B5"/>
                </a:solidFill>
              </a:rPr>
              <a:t>Es la cantidad de gramos de soluto disueltos en 100 g de solución.                	   		 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9585AD-42DD-594B-84D5-E6F65002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9923" y="5864772"/>
            <a:ext cx="6264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s-ES_tradnl" sz="2000" b="1" dirty="0">
                <a:solidFill>
                  <a:srgbClr val="FF0080"/>
                </a:solidFill>
              </a:rPr>
              <a:t>Porcentaje en peso (%p/p) Ξ porcentaje en masa (%m/m) </a:t>
            </a:r>
            <a:endParaRPr lang="es-ES" sz="2000" b="1" dirty="0">
              <a:solidFill>
                <a:srgbClr val="FF0080"/>
              </a:solidFill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114C82D8-20F8-3547-88B0-5AA25DC7C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40542"/>
            <a:ext cx="551397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Porcentaje</a:t>
            </a:r>
            <a:r>
              <a:rPr lang="en-US" sz="3200" b="1" dirty="0">
                <a:solidFill>
                  <a:srgbClr val="FF2F92"/>
                </a:solidFill>
              </a:rPr>
              <a:t> en </a:t>
            </a:r>
            <a:r>
              <a:rPr lang="en-US" sz="3200" b="1" dirty="0" err="1">
                <a:solidFill>
                  <a:srgbClr val="FF2F92"/>
                </a:solidFill>
              </a:rPr>
              <a:t>masa</a:t>
            </a:r>
            <a:r>
              <a:rPr lang="en-US" sz="3200" b="1" dirty="0">
                <a:solidFill>
                  <a:srgbClr val="FF2F92"/>
                </a:solidFill>
              </a:rPr>
              <a:t> (% m / m )</a:t>
            </a:r>
          </a:p>
        </p:txBody>
      </p:sp>
      <p:sp>
        <p:nvSpPr>
          <p:cNvPr id="12" name="Text Box 49">
            <a:extLst>
              <a:ext uri="{FF2B5EF4-FFF2-40B4-BE49-F238E27FC236}">
                <a16:creationId xmlns:a16="http://schemas.microsoft.com/office/drawing/2014/main" id="{06EAD179-DDCE-C446-B90A-87C174F80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2800350"/>
            <a:ext cx="2002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en </a:t>
            </a:r>
            <a:r>
              <a:rPr lang="en-US" sz="2800" dirty="0" err="1">
                <a:solidFill>
                  <a:srgbClr val="1769B5"/>
                </a:solidFill>
              </a:rPr>
              <a:t>masa</a:t>
            </a:r>
            <a:r>
              <a:rPr lang="en-US" sz="2800" dirty="0">
                <a:solidFill>
                  <a:srgbClr val="1769B5"/>
                </a:solidFill>
              </a:rPr>
              <a:t>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13" name="Group 63">
            <a:extLst>
              <a:ext uri="{FF2B5EF4-FFF2-40B4-BE49-F238E27FC236}">
                <a16:creationId xmlns:a16="http://schemas.microsoft.com/office/drawing/2014/main" id="{FC1EA900-820B-F745-946F-CE4685A58E95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4129356"/>
            <a:ext cx="4170363" cy="928688"/>
            <a:chOff x="2248" y="3065"/>
            <a:chExt cx="2627" cy="585"/>
          </a:xfrm>
        </p:grpSpPr>
        <p:sp>
          <p:nvSpPr>
            <p:cNvPr id="14" name="Text Box 56">
              <a:extLst>
                <a:ext uri="{FF2B5EF4-FFF2-40B4-BE49-F238E27FC236}">
                  <a16:creationId xmlns:a16="http://schemas.microsoft.com/office/drawing/2014/main" id="{88BCBA8D-B989-E440-8498-6B4BF6FC4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1769B5"/>
                  </a:solidFill>
                </a:rPr>
                <a:t>=</a:t>
              </a:r>
            </a:p>
          </p:txBody>
        </p:sp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947935CB-089A-5B4E-92E1-2DE050369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3065"/>
              <a:ext cx="2427" cy="585"/>
              <a:chOff x="2448" y="3065"/>
              <a:chExt cx="2427" cy="585"/>
            </a:xfrm>
          </p:grpSpPr>
          <p:sp>
            <p:nvSpPr>
              <p:cNvPr id="17" name="Text Box 59">
                <a:extLst>
                  <a:ext uri="{FF2B5EF4-FFF2-40B4-BE49-F238E27FC236}">
                    <a16:creationId xmlns:a16="http://schemas.microsoft.com/office/drawing/2014/main" id="{AAC68265-F24B-B643-89F0-5BF858804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4" y="3168"/>
                <a:ext cx="77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x 100%</a:t>
                </a:r>
              </a:p>
            </p:txBody>
          </p:sp>
          <p:grpSp>
            <p:nvGrpSpPr>
              <p:cNvPr id="18" name="Group 61">
                <a:extLst>
                  <a:ext uri="{FF2B5EF4-FFF2-40B4-BE49-F238E27FC236}">
                    <a16:creationId xmlns:a16="http://schemas.microsoft.com/office/drawing/2014/main" id="{3DDEA93C-84B4-434C-8F85-530FCF8A88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8" y="3065"/>
                <a:ext cx="1700" cy="585"/>
                <a:chOff x="2448" y="3065"/>
                <a:chExt cx="1700" cy="585"/>
              </a:xfrm>
            </p:grpSpPr>
            <p:sp>
              <p:nvSpPr>
                <p:cNvPr id="19" name="Text Box 57">
                  <a:extLst>
                    <a:ext uri="{FF2B5EF4-FFF2-40B4-BE49-F238E27FC236}">
                      <a16:creationId xmlns:a16="http://schemas.microsoft.com/office/drawing/2014/main" id="{F8BAC950-EEBA-7345-A56B-DBBA414BE0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35" y="3065"/>
                  <a:ext cx="1509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 err="1">
                      <a:solidFill>
                        <a:srgbClr val="1769B5"/>
                      </a:solidFill>
                    </a:rPr>
                    <a:t>masa</a:t>
                  </a:r>
                  <a:r>
                    <a:rPr lang="en-US" sz="2800" dirty="0">
                      <a:solidFill>
                        <a:srgbClr val="1769B5"/>
                      </a:solidFill>
                    </a:rPr>
                    <a:t> de </a:t>
                  </a:r>
                  <a:r>
                    <a:rPr lang="en-US" sz="2800" dirty="0" err="1">
                      <a:solidFill>
                        <a:srgbClr val="1769B5"/>
                      </a:solidFill>
                    </a:rPr>
                    <a:t>soluto</a:t>
                  </a:r>
                  <a:endParaRPr lang="en-US" sz="2800" dirty="0">
                    <a:solidFill>
                      <a:srgbClr val="1769B5"/>
                    </a:solidFill>
                  </a:endParaRPr>
                </a:p>
              </p:txBody>
            </p:sp>
            <p:sp>
              <p:nvSpPr>
                <p:cNvPr id="20" name="Text Box 58">
                  <a:extLst>
                    <a:ext uri="{FF2B5EF4-FFF2-40B4-BE49-F238E27FC236}">
                      <a16:creationId xmlns:a16="http://schemas.microsoft.com/office/drawing/2014/main" id="{0A5CFF53-355E-314F-BDA6-28D1714969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320"/>
                  <a:ext cx="1700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 err="1">
                      <a:solidFill>
                        <a:srgbClr val="1769B5"/>
                      </a:solidFill>
                    </a:rPr>
                    <a:t>masa</a:t>
                  </a:r>
                  <a:r>
                    <a:rPr lang="en-US" sz="2800" dirty="0">
                      <a:solidFill>
                        <a:srgbClr val="1769B5"/>
                      </a:solidFill>
                    </a:rPr>
                    <a:t> de </a:t>
                  </a:r>
                  <a:r>
                    <a:rPr lang="en-US" sz="2800" dirty="0" err="1">
                      <a:solidFill>
                        <a:srgbClr val="1769B5"/>
                      </a:solidFill>
                    </a:rPr>
                    <a:t>solución</a:t>
                  </a:r>
                  <a:endParaRPr lang="en-US" sz="2800" dirty="0">
                    <a:solidFill>
                      <a:srgbClr val="1769B5"/>
                    </a:solidFill>
                  </a:endParaRPr>
                </a:p>
              </p:txBody>
            </p:sp>
            <p:sp>
              <p:nvSpPr>
                <p:cNvPr id="21" name="Line 60">
                  <a:extLst>
                    <a:ext uri="{FF2B5EF4-FFF2-40B4-BE49-F238E27FC236}">
                      <a16:creationId xmlns:a16="http://schemas.microsoft.com/office/drawing/2014/main" id="{853E587C-65FC-EC46-B103-907BCF9EFD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356"/>
                  <a:ext cx="1536" cy="0"/>
                </a:xfrm>
                <a:prstGeom prst="line">
                  <a:avLst/>
                </a:prstGeom>
                <a:noFill/>
                <a:ln w="28575">
                  <a:solidFill>
                    <a:srgbClr val="1769B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CL">
                    <a:solidFill>
                      <a:srgbClr val="1769B5"/>
                    </a:solidFill>
                  </a:endParaRPr>
                </a:p>
              </p:txBody>
            </p:sp>
          </p:grpSp>
        </p:grpSp>
      </p:grpSp>
      <p:grpSp>
        <p:nvGrpSpPr>
          <p:cNvPr id="22" name="Group 55">
            <a:extLst>
              <a:ext uri="{FF2B5EF4-FFF2-40B4-BE49-F238E27FC236}">
                <a16:creationId xmlns:a16="http://schemas.microsoft.com/office/drawing/2014/main" id="{09125E29-9A65-BF46-B426-7107B64A5885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2590801"/>
            <a:ext cx="6494463" cy="955676"/>
            <a:chOff x="1472" y="1788"/>
            <a:chExt cx="4091" cy="602"/>
          </a:xfrm>
        </p:grpSpPr>
        <p:sp>
          <p:nvSpPr>
            <p:cNvPr id="23" name="Text Box 52">
              <a:extLst>
                <a:ext uri="{FF2B5EF4-FFF2-40B4-BE49-F238E27FC236}">
                  <a16:creationId xmlns:a16="http://schemas.microsoft.com/office/drawing/2014/main" id="{259FB545-5409-B841-85C6-B703FED7D6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" y="1904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24" name="Group 54">
              <a:extLst>
                <a:ext uri="{FF2B5EF4-FFF2-40B4-BE49-F238E27FC236}">
                  <a16:creationId xmlns:a16="http://schemas.microsoft.com/office/drawing/2014/main" id="{9E720879-855E-044C-95B8-7FE1B3FFB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88"/>
              <a:ext cx="3325" cy="602"/>
              <a:chOff x="998" y="3369"/>
              <a:chExt cx="3325" cy="602"/>
            </a:xfrm>
          </p:grpSpPr>
          <p:sp>
            <p:nvSpPr>
              <p:cNvPr id="25" name="Text Box 50">
                <a:extLst>
                  <a:ext uri="{FF2B5EF4-FFF2-40B4-BE49-F238E27FC236}">
                    <a16:creationId xmlns:a16="http://schemas.microsoft.com/office/drawing/2014/main" id="{78E57BD8-6C7B-6847-A41C-4DBFFDF16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" y="3369"/>
                <a:ext cx="152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6" name="Text Box 51">
                <a:extLst>
                  <a:ext uri="{FF2B5EF4-FFF2-40B4-BE49-F238E27FC236}">
                    <a16:creationId xmlns:a16="http://schemas.microsoft.com/office/drawing/2014/main" id="{588DBFAF-F115-DE46-8328-F1B7FC7B39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332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+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6975B52C-908E-C846-BB71-A07770A2F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3264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29" name="Picture 31" descr="HM00030_">
            <a:extLst>
              <a:ext uri="{FF2B5EF4-FFF2-40B4-BE49-F238E27FC236}">
                <a16:creationId xmlns:a16="http://schemas.microsoft.com/office/drawing/2014/main" id="{9A148ACB-2BD9-1D46-AFD5-0E3A2BC6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7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</a:t>
            </a:fld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462995" y="83213"/>
            <a:ext cx="11460781" cy="633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Contenidos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28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Objetivos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Definir concepto de solución, soluto y solvente.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Clasificar una solución, como saturada, no saturada y sobresaturada.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Indicar la composición de una solución líquida usando las expresiones siguientes %p/p; % p/v; %v/v; molaridad; </a:t>
            </a:r>
            <a:r>
              <a:rPr lang="es-ES_tradnl" sz="2000" dirty="0" err="1">
                <a:solidFill>
                  <a:srgbClr val="FFFFFF"/>
                </a:solidFill>
                <a:latin typeface="Karla"/>
                <a:ea typeface="Karla"/>
                <a:sym typeface="Karla"/>
              </a:rPr>
              <a:t>molalidad</a:t>
            </a: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, fracción molar y partes por millón.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Determinar la masa de soluto necesario para preparar una solución cuya concentración es expresada en unidades de mol/L.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Determinar el volumen necesario para preparar una disolución de menor concentración a partir de otra más concentrada</a:t>
            </a: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Ejercicios </a:t>
            </a: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3. Ejercicios Propuestos </a:t>
            </a:r>
            <a:endParaRPr lang="es-CL" sz="2800" b="1" dirty="0">
              <a:solidFill>
                <a:srgbClr val="FFFFFF"/>
              </a:solidFill>
              <a:latin typeface="Karla"/>
              <a:ea typeface="Karla"/>
              <a:sym typeface="Karla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9B4911-138F-D148-B392-72EC69510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235" y="39426"/>
            <a:ext cx="2116765" cy="10583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13CFA0-42F5-6346-A7C2-ADF1EEE5D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445" b="41094"/>
          <a:stretch/>
        </p:blipFill>
        <p:spPr>
          <a:xfrm>
            <a:off x="7801038" y="4979324"/>
            <a:ext cx="4122738" cy="1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8DF1C860-0747-494F-9312-68DA98D68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12"/>
            <a:ext cx="643714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Porcentaje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masa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volumen</a:t>
            </a:r>
            <a:r>
              <a:rPr lang="en-US" sz="3200" b="1" dirty="0">
                <a:solidFill>
                  <a:srgbClr val="FF2F92"/>
                </a:solidFill>
              </a:rPr>
              <a:t>  (% m /v)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EF3BE86-3E05-DD45-8198-A1420442A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340396"/>
            <a:ext cx="7848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_tradnl" sz="2200" dirty="0">
                <a:solidFill>
                  <a:srgbClr val="1769B5"/>
                </a:solidFill>
              </a:rPr>
              <a:t>Es la cantidad de gramos de soluto disueltos en 100 </a:t>
            </a:r>
            <a:r>
              <a:rPr lang="es-ES_tradnl" sz="2200" dirty="0" err="1">
                <a:solidFill>
                  <a:srgbClr val="1769B5"/>
                </a:solidFill>
              </a:rPr>
              <a:t>mL</a:t>
            </a:r>
            <a:r>
              <a:rPr lang="es-ES_tradnl" sz="2200" dirty="0">
                <a:solidFill>
                  <a:srgbClr val="1769B5"/>
                </a:solidFill>
              </a:rPr>
              <a:t> de solución.           	</a:t>
            </a:r>
            <a:endParaRPr lang="es-ES" sz="2200" dirty="0">
              <a:solidFill>
                <a:srgbClr val="1769B5"/>
              </a:solidFill>
            </a:endParaRPr>
          </a:p>
        </p:txBody>
      </p:sp>
      <p:sp>
        <p:nvSpPr>
          <p:cNvPr id="27" name="Text Box 49">
            <a:extLst>
              <a:ext uri="{FF2B5EF4-FFF2-40B4-BE49-F238E27FC236}">
                <a16:creationId xmlns:a16="http://schemas.microsoft.com/office/drawing/2014/main" id="{3A36DBA9-41E9-8D48-9D63-10EB9DED9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3126382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28" name="Group 55">
            <a:extLst>
              <a:ext uri="{FF2B5EF4-FFF2-40B4-BE49-F238E27FC236}">
                <a16:creationId xmlns:a16="http://schemas.microsoft.com/office/drawing/2014/main" id="{BD6BCAD8-2BCA-BE4C-B548-E14536D2E3C2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2908567"/>
            <a:ext cx="5394325" cy="1003301"/>
            <a:chOff x="1472" y="1758"/>
            <a:chExt cx="3398" cy="632"/>
          </a:xfrm>
        </p:grpSpPr>
        <p:sp>
          <p:nvSpPr>
            <p:cNvPr id="29" name="Text Box 52">
              <a:extLst>
                <a:ext uri="{FF2B5EF4-FFF2-40B4-BE49-F238E27FC236}">
                  <a16:creationId xmlns:a16="http://schemas.microsoft.com/office/drawing/2014/main" id="{5F6DD2D6-F3CA-8244-9901-0D9CEFC4B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D0D83E15-EC54-4843-8E4D-D13EDCFC55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58"/>
              <a:ext cx="2538" cy="632"/>
              <a:chOff x="998" y="3339"/>
              <a:chExt cx="2538" cy="632"/>
            </a:xfrm>
          </p:grpSpPr>
          <p:sp>
            <p:nvSpPr>
              <p:cNvPr id="31" name="Text Box 50">
                <a:extLst>
                  <a:ext uri="{FF2B5EF4-FFF2-40B4-BE49-F238E27FC236}">
                    <a16:creationId xmlns:a16="http://schemas.microsoft.com/office/drawing/2014/main" id="{3F349571-54AF-CC44-8198-1C96D6BA1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" y="3339"/>
                <a:ext cx="201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(g)</a:t>
                </a:r>
              </a:p>
            </p:txBody>
          </p:sp>
          <p:sp>
            <p:nvSpPr>
              <p:cNvPr id="32" name="Text Box 51">
                <a:extLst>
                  <a:ext uri="{FF2B5EF4-FFF2-40B4-BE49-F238E27FC236}">
                    <a16:creationId xmlns:a16="http://schemas.microsoft.com/office/drawing/2014/main" id="{3CA7EE52-16EA-B24D-BF69-D81199D92C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33" name="Line 53">
                <a:extLst>
                  <a:ext uri="{FF2B5EF4-FFF2-40B4-BE49-F238E27FC236}">
                    <a16:creationId xmlns:a16="http://schemas.microsoft.com/office/drawing/2014/main" id="{8FA5A68C-5840-A44E-A20D-B08D5B894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4" y="3667"/>
                <a:ext cx="2312" cy="2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34" name="Picture 31" descr="HM00030_">
            <a:extLst>
              <a:ext uri="{FF2B5EF4-FFF2-40B4-BE49-F238E27FC236}">
                <a16:creationId xmlns:a16="http://schemas.microsoft.com/office/drawing/2014/main" id="{C15E693B-3346-B84C-99D5-B2FB4F51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9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8D27DE8-93EB-4E44-9D5E-BACEE8393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06" y="1520745"/>
            <a:ext cx="85756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Es la cantidad de </a:t>
            </a:r>
            <a:r>
              <a:rPr lang="es-ES_tradnl" sz="2400" dirty="0" err="1">
                <a:solidFill>
                  <a:srgbClr val="1769B5"/>
                </a:solidFill>
              </a:rPr>
              <a:t>mL</a:t>
            </a:r>
            <a:r>
              <a:rPr lang="es-ES_tradnl" sz="2400" dirty="0">
                <a:solidFill>
                  <a:srgbClr val="1769B5"/>
                </a:solidFill>
              </a:rPr>
              <a:t> de soluto disuelto en 100 </a:t>
            </a:r>
            <a:r>
              <a:rPr lang="es-ES_tradnl" sz="2400" dirty="0" err="1">
                <a:solidFill>
                  <a:srgbClr val="1769B5"/>
                </a:solidFill>
              </a:rPr>
              <a:t>mL</a:t>
            </a:r>
            <a:r>
              <a:rPr lang="es-ES_tradnl" sz="2400" dirty="0">
                <a:solidFill>
                  <a:srgbClr val="1769B5"/>
                </a:solidFill>
              </a:rPr>
              <a:t> de solución.</a:t>
            </a:r>
          </a:p>
          <a:p>
            <a:pPr algn="just"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                		</a:t>
            </a:r>
          </a:p>
          <a:p>
            <a:pPr algn="just"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		</a:t>
            </a:r>
            <a:endParaRPr lang="es-ES" sz="2400" dirty="0">
              <a:solidFill>
                <a:srgbClr val="1769B5"/>
              </a:solidFill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F82F4FC-F279-2D4A-A45D-A262D2A39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65" y="204535"/>
            <a:ext cx="611967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Porcentaje</a:t>
            </a:r>
            <a:r>
              <a:rPr lang="en-US" sz="3200" b="1" dirty="0">
                <a:solidFill>
                  <a:srgbClr val="FF2F92"/>
                </a:solidFill>
              </a:rPr>
              <a:t> en </a:t>
            </a:r>
            <a:r>
              <a:rPr lang="en-US" sz="3200" b="1" dirty="0" err="1">
                <a:solidFill>
                  <a:srgbClr val="FF2F92"/>
                </a:solidFill>
              </a:rPr>
              <a:t>volumen</a:t>
            </a:r>
            <a:r>
              <a:rPr lang="en-US" sz="3200" b="1" dirty="0">
                <a:solidFill>
                  <a:srgbClr val="FF2F92"/>
                </a:solidFill>
              </a:rPr>
              <a:t>  (% v / v)</a:t>
            </a:r>
          </a:p>
        </p:txBody>
      </p:sp>
      <p:pic>
        <p:nvPicPr>
          <p:cNvPr id="9" name="Picture 31" descr="HM00030_">
            <a:extLst>
              <a:ext uri="{FF2B5EF4-FFF2-40B4-BE49-F238E27FC236}">
                <a16:creationId xmlns:a16="http://schemas.microsoft.com/office/drawing/2014/main" id="{937186B0-F5B5-444F-A829-871FF6D5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9">
            <a:extLst>
              <a:ext uri="{FF2B5EF4-FFF2-40B4-BE49-F238E27FC236}">
                <a16:creationId xmlns:a16="http://schemas.microsoft.com/office/drawing/2014/main" id="{FECF4451-92D0-A54D-94E2-6F28B4E2A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3286257"/>
            <a:ext cx="14927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v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12" name="Group 55">
            <a:extLst>
              <a:ext uri="{FF2B5EF4-FFF2-40B4-BE49-F238E27FC236}">
                <a16:creationId xmlns:a16="http://schemas.microsoft.com/office/drawing/2014/main" id="{9F79F707-671D-A84B-9D81-F709FEDECC02}"/>
              </a:ext>
            </a:extLst>
          </p:cNvPr>
          <p:cNvGrpSpPr>
            <a:grpSpLocks/>
          </p:cNvGrpSpPr>
          <p:nvPr/>
        </p:nvGrpSpPr>
        <p:grpSpPr bwMode="auto">
          <a:xfrm>
            <a:off x="2178050" y="3022867"/>
            <a:ext cx="5553075" cy="1060451"/>
            <a:chOff x="1372" y="1722"/>
            <a:chExt cx="3498" cy="668"/>
          </a:xfrm>
        </p:grpSpPr>
        <p:sp>
          <p:nvSpPr>
            <p:cNvPr id="13" name="Text Box 52">
              <a:extLst>
                <a:ext uri="{FF2B5EF4-FFF2-40B4-BE49-F238E27FC236}">
                  <a16:creationId xmlns:a16="http://schemas.microsoft.com/office/drawing/2014/main" id="{F09265F1-B79B-2A4E-8F1F-DDD36366E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14" name="Group 54">
              <a:extLst>
                <a:ext uri="{FF2B5EF4-FFF2-40B4-BE49-F238E27FC236}">
                  <a16:creationId xmlns:a16="http://schemas.microsoft.com/office/drawing/2014/main" id="{30E61615-740B-C741-B13A-BB3F72E347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1722"/>
              <a:ext cx="2638" cy="668"/>
              <a:chOff x="898" y="3303"/>
              <a:chExt cx="2638" cy="668"/>
            </a:xfrm>
          </p:grpSpPr>
          <p:sp>
            <p:nvSpPr>
              <p:cNvPr id="15" name="Text Box 50">
                <a:extLst>
                  <a:ext uri="{FF2B5EF4-FFF2-40B4-BE49-F238E27FC236}">
                    <a16:creationId xmlns:a16="http://schemas.microsoft.com/office/drawing/2014/main" id="{2AFAC723-5FD1-CB42-9058-1ECF56CAB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3303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17" name="Text Box 51">
                <a:extLst>
                  <a:ext uri="{FF2B5EF4-FFF2-40B4-BE49-F238E27FC236}">
                    <a16:creationId xmlns:a16="http://schemas.microsoft.com/office/drawing/2014/main" id="{33FB379E-6E68-7F42-9041-9A960D8584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18" name="Line 53">
                <a:extLst>
                  <a:ext uri="{FF2B5EF4-FFF2-40B4-BE49-F238E27FC236}">
                    <a16:creationId xmlns:a16="http://schemas.microsoft.com/office/drawing/2014/main" id="{274D5FFB-E6F6-A243-A27C-DEF73A92F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8" y="3641"/>
                <a:ext cx="2468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73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22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2AB8EC9-95DD-DD42-BADC-244865C6875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ED52B3-BE6F-0140-BBAF-AE919805A1FC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53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se evaporan 50 g de una solución de sulfato de sodio hasta completa sequedad se producen 20 g de sal ¿Cuál es el porcentaje % p/p de la solución?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A1FC700D-273F-0344-8FEA-0D624265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3014" y="2058970"/>
            <a:ext cx="74564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s-CL" altLang="es-CL" sz="2000" dirty="0">
              <a:solidFill>
                <a:schemeClr val="accent1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Soluto = 20 g de sal    Solución= 50 g (sal más solvente)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FB85B205-C295-4B4B-A22F-72040EAEA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605" y="4772932"/>
            <a:ext cx="3868288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no se dice quien es el solvente, debes asumir que es agua.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DB6A00EA-8DF4-1B47-B315-7FED2FEC6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976" y="3424763"/>
            <a:ext cx="2002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en </a:t>
            </a:r>
            <a:r>
              <a:rPr lang="en-US" sz="2800" dirty="0" err="1">
                <a:solidFill>
                  <a:srgbClr val="1769B5"/>
                </a:solidFill>
              </a:rPr>
              <a:t>masa</a:t>
            </a:r>
            <a:r>
              <a:rPr lang="en-US" sz="2800" dirty="0">
                <a:solidFill>
                  <a:srgbClr val="1769B5"/>
                </a:solidFill>
              </a:rPr>
              <a:t>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14" name="Group 55">
            <a:extLst>
              <a:ext uri="{FF2B5EF4-FFF2-40B4-BE49-F238E27FC236}">
                <a16:creationId xmlns:a16="http://schemas.microsoft.com/office/drawing/2014/main" id="{F9665365-909F-E64D-9C2B-C779B7ED0F13}"/>
              </a:ext>
            </a:extLst>
          </p:cNvPr>
          <p:cNvGrpSpPr>
            <a:grpSpLocks/>
          </p:cNvGrpSpPr>
          <p:nvPr/>
        </p:nvGrpSpPr>
        <p:grpSpPr bwMode="auto">
          <a:xfrm>
            <a:off x="2545038" y="3215214"/>
            <a:ext cx="6494463" cy="955676"/>
            <a:chOff x="1472" y="1788"/>
            <a:chExt cx="4091" cy="602"/>
          </a:xfrm>
        </p:grpSpPr>
        <p:sp>
          <p:nvSpPr>
            <p:cNvPr id="15" name="Text Box 52">
              <a:extLst>
                <a:ext uri="{FF2B5EF4-FFF2-40B4-BE49-F238E27FC236}">
                  <a16:creationId xmlns:a16="http://schemas.microsoft.com/office/drawing/2014/main" id="{DCF62176-050C-ED42-A3CB-81A3CDD26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" y="1904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16" name="Group 54">
              <a:extLst>
                <a:ext uri="{FF2B5EF4-FFF2-40B4-BE49-F238E27FC236}">
                  <a16:creationId xmlns:a16="http://schemas.microsoft.com/office/drawing/2014/main" id="{7E79CAA4-7805-5B42-BFF1-5FAE3B7D0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88"/>
              <a:ext cx="3325" cy="602"/>
              <a:chOff x="998" y="3369"/>
              <a:chExt cx="3325" cy="602"/>
            </a:xfrm>
          </p:grpSpPr>
          <p:sp>
            <p:nvSpPr>
              <p:cNvPr id="17" name="Text Box 50">
                <a:extLst>
                  <a:ext uri="{FF2B5EF4-FFF2-40B4-BE49-F238E27FC236}">
                    <a16:creationId xmlns:a16="http://schemas.microsoft.com/office/drawing/2014/main" id="{980EDF90-5F55-2F40-929D-0529039AF0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" y="3369"/>
                <a:ext cx="152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18" name="Text Box 51">
                <a:extLst>
                  <a:ext uri="{FF2B5EF4-FFF2-40B4-BE49-F238E27FC236}">
                    <a16:creationId xmlns:a16="http://schemas.microsoft.com/office/drawing/2014/main" id="{A2D62DBD-20D7-2B46-B839-2B18FE2DE7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332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+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1" name="Line 53">
                <a:extLst>
                  <a:ext uri="{FF2B5EF4-FFF2-40B4-BE49-F238E27FC236}">
                    <a16:creationId xmlns:a16="http://schemas.microsoft.com/office/drawing/2014/main" id="{7C3D8AE8-1893-B940-AAEB-FE1D33B1A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3264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22" name="Group 63">
            <a:extLst>
              <a:ext uri="{FF2B5EF4-FFF2-40B4-BE49-F238E27FC236}">
                <a16:creationId xmlns:a16="http://schemas.microsoft.com/office/drawing/2014/main" id="{25E67938-12DA-1242-B967-C6CF3AA8AD37}"/>
              </a:ext>
            </a:extLst>
          </p:cNvPr>
          <p:cNvGrpSpPr>
            <a:grpSpLocks/>
          </p:cNvGrpSpPr>
          <p:nvPr/>
        </p:nvGrpSpPr>
        <p:grpSpPr bwMode="auto">
          <a:xfrm>
            <a:off x="2051053" y="4542723"/>
            <a:ext cx="2560638" cy="942976"/>
            <a:chOff x="2248" y="3065"/>
            <a:chExt cx="1613" cy="594"/>
          </a:xfrm>
        </p:grpSpPr>
        <p:sp>
          <p:nvSpPr>
            <p:cNvPr id="23" name="Text Box 56">
              <a:extLst>
                <a:ext uri="{FF2B5EF4-FFF2-40B4-BE49-F238E27FC236}">
                  <a16:creationId xmlns:a16="http://schemas.microsoft.com/office/drawing/2014/main" id="{567F03A4-3DF0-8D4F-97E1-25740D9BB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=</a:t>
              </a:r>
            </a:p>
          </p:txBody>
        </p:sp>
        <p:grpSp>
          <p:nvGrpSpPr>
            <p:cNvPr id="24" name="Group 62">
              <a:extLst>
                <a:ext uri="{FF2B5EF4-FFF2-40B4-BE49-F238E27FC236}">
                  <a16:creationId xmlns:a16="http://schemas.microsoft.com/office/drawing/2014/main" id="{323716E7-C714-144A-B928-6E724BBCB3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3065"/>
              <a:ext cx="1334" cy="594"/>
              <a:chOff x="2527" y="3065"/>
              <a:chExt cx="1334" cy="594"/>
            </a:xfrm>
          </p:grpSpPr>
          <p:sp>
            <p:nvSpPr>
              <p:cNvPr id="25" name="Text Box 59">
                <a:extLst>
                  <a:ext uri="{FF2B5EF4-FFF2-40B4-BE49-F238E27FC236}">
                    <a16:creationId xmlns:a16="http://schemas.microsoft.com/office/drawing/2014/main" id="{34C0012C-59B8-E941-B362-E8E0CC6CE9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0" y="3164"/>
                <a:ext cx="77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x 100%</a:t>
                </a:r>
              </a:p>
            </p:txBody>
          </p:sp>
          <p:grpSp>
            <p:nvGrpSpPr>
              <p:cNvPr id="26" name="Group 61">
                <a:extLst>
                  <a:ext uri="{FF2B5EF4-FFF2-40B4-BE49-F238E27FC236}">
                    <a16:creationId xmlns:a16="http://schemas.microsoft.com/office/drawing/2014/main" id="{BDD42A93-3500-BB4B-81D0-F9CA4D55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7" y="3065"/>
                <a:ext cx="512" cy="594"/>
                <a:chOff x="2527" y="3065"/>
                <a:chExt cx="512" cy="594"/>
              </a:xfrm>
            </p:grpSpPr>
            <p:sp>
              <p:nvSpPr>
                <p:cNvPr id="27" name="Text Box 57">
                  <a:extLst>
                    <a:ext uri="{FF2B5EF4-FFF2-40B4-BE49-F238E27FC236}">
                      <a16:creationId xmlns:a16="http://schemas.microsoft.com/office/drawing/2014/main" id="{2BFD93BD-4B24-C048-96AD-E6E1718EBC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35" y="3065"/>
                  <a:ext cx="504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>
                      <a:solidFill>
                        <a:srgbClr val="1769B5"/>
                      </a:solidFill>
                    </a:rPr>
                    <a:t>20 g</a:t>
                  </a:r>
                </a:p>
              </p:txBody>
            </p:sp>
            <p:sp>
              <p:nvSpPr>
                <p:cNvPr id="28" name="Text Box 58">
                  <a:extLst>
                    <a:ext uri="{FF2B5EF4-FFF2-40B4-BE49-F238E27FC236}">
                      <a16:creationId xmlns:a16="http://schemas.microsoft.com/office/drawing/2014/main" id="{6FB53064-1A00-214E-A63E-347BF8F56D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7" y="3329"/>
                  <a:ext cx="504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>
                      <a:solidFill>
                        <a:srgbClr val="1769B5"/>
                      </a:solidFill>
                    </a:rPr>
                    <a:t>50 g</a:t>
                  </a:r>
                </a:p>
              </p:txBody>
            </p:sp>
          </p:grpSp>
        </p:grp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79C98591-D7C9-534C-8FD9-84986C7DE874}"/>
              </a:ext>
            </a:extLst>
          </p:cNvPr>
          <p:cNvGrpSpPr>
            <a:grpSpLocks/>
          </p:cNvGrpSpPr>
          <p:nvPr/>
        </p:nvGrpSpPr>
        <p:grpSpPr bwMode="auto">
          <a:xfrm>
            <a:off x="2165355" y="5723850"/>
            <a:ext cx="1174751" cy="568325"/>
            <a:chOff x="2248" y="3164"/>
            <a:chExt cx="740" cy="358"/>
          </a:xfrm>
        </p:grpSpPr>
        <p:sp>
          <p:nvSpPr>
            <p:cNvPr id="31" name="Text Box 56">
              <a:extLst>
                <a:ext uri="{FF2B5EF4-FFF2-40B4-BE49-F238E27FC236}">
                  <a16:creationId xmlns:a16="http://schemas.microsoft.com/office/drawing/2014/main" id="{E0312A34-AE74-044D-9D05-D5B0E99AB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b="1" dirty="0">
                  <a:solidFill>
                    <a:srgbClr val="1769B5"/>
                  </a:solidFill>
                </a:rPr>
                <a:t>=</a:t>
              </a:r>
            </a:p>
          </p:txBody>
        </p:sp>
        <p:sp>
          <p:nvSpPr>
            <p:cNvPr id="33" name="Text Box 59">
              <a:extLst>
                <a:ext uri="{FF2B5EF4-FFF2-40B4-BE49-F238E27FC236}">
                  <a16:creationId xmlns:a16="http://schemas.microsoft.com/office/drawing/2014/main" id="{7A2A0D8D-863D-E049-998F-CB56FA253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5" y="3164"/>
              <a:ext cx="56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b="1" dirty="0">
                  <a:solidFill>
                    <a:srgbClr val="1769B5"/>
                  </a:solidFill>
                </a:rPr>
                <a:t>40 %</a:t>
              </a:r>
            </a:p>
          </p:txBody>
        </p:sp>
      </p:grpSp>
      <p:sp>
        <p:nvSpPr>
          <p:cNvPr id="38" name="Line 60">
            <a:extLst>
              <a:ext uri="{FF2B5EF4-FFF2-40B4-BE49-F238E27FC236}">
                <a16:creationId xmlns:a16="http://schemas.microsoft.com/office/drawing/2014/main" id="{27EC5D22-A874-9E46-9F0F-F09774050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273" y="5008745"/>
            <a:ext cx="943834" cy="702"/>
          </a:xfrm>
          <a:prstGeom prst="line">
            <a:avLst/>
          </a:prstGeom>
          <a:noFill/>
          <a:ln w="28575">
            <a:solidFill>
              <a:srgbClr val="1769B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CL">
              <a:solidFill>
                <a:srgbClr val="1769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32" y="548026"/>
            <a:ext cx="8992027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30 gramos de azúcar se disuelven en 100 mL de agua. ¿Cuál es el porcentaje % m/v de la disolución?</a:t>
            </a:r>
          </a:p>
        </p:txBody>
      </p:sp>
      <p:sp>
        <p:nvSpPr>
          <p:cNvPr id="20" name="CuadroTexto 5">
            <a:extLst>
              <a:ext uri="{FF2B5EF4-FFF2-40B4-BE49-F238E27FC236}">
                <a16:creationId xmlns:a16="http://schemas.microsoft.com/office/drawing/2014/main" id="{3DA947C8-A5DC-F14C-BC81-03157EDE4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25" y="5063843"/>
            <a:ext cx="4392613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masa generalmente se expresa en g y el volumen en mL</a:t>
            </a:r>
          </a:p>
        </p:txBody>
      </p:sp>
      <p:sp>
        <p:nvSpPr>
          <p:cNvPr id="21" name="Text Box 49">
            <a:extLst>
              <a:ext uri="{FF2B5EF4-FFF2-40B4-BE49-F238E27FC236}">
                <a16:creationId xmlns:a16="http://schemas.microsoft.com/office/drawing/2014/main" id="{7C21D4FE-BE2A-364A-BE09-9F9327A7A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2669174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22" name="Group 55">
            <a:extLst>
              <a:ext uri="{FF2B5EF4-FFF2-40B4-BE49-F238E27FC236}">
                <a16:creationId xmlns:a16="http://schemas.microsoft.com/office/drawing/2014/main" id="{5371C2BE-DC15-034E-B814-C78B6C7D702A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2451359"/>
            <a:ext cx="5394325" cy="1003301"/>
            <a:chOff x="1472" y="1758"/>
            <a:chExt cx="3398" cy="632"/>
          </a:xfrm>
        </p:grpSpPr>
        <p:sp>
          <p:nvSpPr>
            <p:cNvPr id="23" name="Text Box 52">
              <a:extLst>
                <a:ext uri="{FF2B5EF4-FFF2-40B4-BE49-F238E27FC236}">
                  <a16:creationId xmlns:a16="http://schemas.microsoft.com/office/drawing/2014/main" id="{A6AABEE4-D6F6-D843-973F-14B8D1A83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24" name="Group 54">
              <a:extLst>
                <a:ext uri="{FF2B5EF4-FFF2-40B4-BE49-F238E27FC236}">
                  <a16:creationId xmlns:a16="http://schemas.microsoft.com/office/drawing/2014/main" id="{493F1DE9-66D5-C645-B448-C1D11B343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58"/>
              <a:ext cx="2538" cy="632"/>
              <a:chOff x="998" y="3339"/>
              <a:chExt cx="2538" cy="632"/>
            </a:xfrm>
          </p:grpSpPr>
          <p:sp>
            <p:nvSpPr>
              <p:cNvPr id="25" name="Text Box 50">
                <a:extLst>
                  <a:ext uri="{FF2B5EF4-FFF2-40B4-BE49-F238E27FC236}">
                    <a16:creationId xmlns:a16="http://schemas.microsoft.com/office/drawing/2014/main" id="{1FAFB56E-572C-9C4B-8B99-C9858F9421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" y="3339"/>
                <a:ext cx="201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(g)</a:t>
                </a:r>
              </a:p>
            </p:txBody>
          </p:sp>
          <p:sp>
            <p:nvSpPr>
              <p:cNvPr id="26" name="Text Box 51">
                <a:extLst>
                  <a:ext uri="{FF2B5EF4-FFF2-40B4-BE49-F238E27FC236}">
                    <a16:creationId xmlns:a16="http://schemas.microsoft.com/office/drawing/2014/main" id="{5B299B66-468B-8F45-8AB2-AC0C48B93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A06D8C2-3285-234E-A8AC-4317BB32F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2293" cy="3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8" name="Text Box 49">
            <a:extLst>
              <a:ext uri="{FF2B5EF4-FFF2-40B4-BE49-F238E27FC236}">
                <a16:creationId xmlns:a16="http://schemas.microsoft.com/office/drawing/2014/main" id="{FF703E55-5610-F647-9F40-F39A7420A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4012219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29" name="Group 55">
            <a:extLst>
              <a:ext uri="{FF2B5EF4-FFF2-40B4-BE49-F238E27FC236}">
                <a16:creationId xmlns:a16="http://schemas.microsoft.com/office/drawing/2014/main" id="{61F6712A-5F6B-C24F-9CF2-4B19D5B77C7A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3794404"/>
            <a:ext cx="2933700" cy="1003301"/>
            <a:chOff x="1472" y="1758"/>
            <a:chExt cx="1848" cy="632"/>
          </a:xfrm>
        </p:grpSpPr>
        <p:sp>
          <p:nvSpPr>
            <p:cNvPr id="30" name="Text Box 52">
              <a:extLst>
                <a:ext uri="{FF2B5EF4-FFF2-40B4-BE49-F238E27FC236}">
                  <a16:creationId xmlns:a16="http://schemas.microsoft.com/office/drawing/2014/main" id="{E574238E-2B89-7049-8D0A-718976A97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9" y="1904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334EE2C3-6DCD-1240-80CA-BE2C619B4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58"/>
              <a:ext cx="1021" cy="632"/>
              <a:chOff x="998" y="3339"/>
              <a:chExt cx="1021" cy="632"/>
            </a:xfrm>
          </p:grpSpPr>
          <p:sp>
            <p:nvSpPr>
              <p:cNvPr id="32" name="Text Box 50">
                <a:extLst>
                  <a:ext uri="{FF2B5EF4-FFF2-40B4-BE49-F238E27FC236}">
                    <a16:creationId xmlns:a16="http://schemas.microsoft.com/office/drawing/2014/main" id="{24BE6794-5F85-2740-9268-7C88B67290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" y="3339"/>
                <a:ext cx="77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30 (g)</a:t>
                </a:r>
              </a:p>
            </p:txBody>
          </p:sp>
          <p:sp>
            <p:nvSpPr>
              <p:cNvPr id="33" name="Text Box 51">
                <a:extLst>
                  <a:ext uri="{FF2B5EF4-FFF2-40B4-BE49-F238E27FC236}">
                    <a16:creationId xmlns:a16="http://schemas.microsoft.com/office/drawing/2014/main" id="{BE95FFED-D5E8-1541-A0BA-BD0FDC15C5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96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100 (mL)</a:t>
                </a:r>
              </a:p>
            </p:txBody>
          </p:sp>
          <p:sp>
            <p:nvSpPr>
              <p:cNvPr id="34" name="Line 53">
                <a:extLst>
                  <a:ext uri="{FF2B5EF4-FFF2-40B4-BE49-F238E27FC236}">
                    <a16:creationId xmlns:a16="http://schemas.microsoft.com/office/drawing/2014/main" id="{90607B44-F81A-FF4C-82FA-1EB16EDF5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965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35" name="Text Box 49">
            <a:extLst>
              <a:ext uri="{FF2B5EF4-FFF2-40B4-BE49-F238E27FC236}">
                <a16:creationId xmlns:a16="http://schemas.microsoft.com/office/drawing/2014/main" id="{E349A577-A75E-2A4A-A3FF-70F3942A4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28" y="5063843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sp>
        <p:nvSpPr>
          <p:cNvPr id="36" name="Text Box 52">
            <a:extLst>
              <a:ext uri="{FF2B5EF4-FFF2-40B4-BE49-F238E27FC236}">
                <a16:creationId xmlns:a16="http://schemas.microsoft.com/office/drawing/2014/main" id="{AEDE3DAE-EE42-8E43-BC62-481641B97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5092998"/>
            <a:ext cx="8883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1769B5"/>
                </a:solidFill>
              </a:rPr>
              <a:t>30 %</a:t>
            </a:r>
          </a:p>
        </p:txBody>
      </p:sp>
    </p:spTree>
    <p:extLst>
      <p:ext uri="{BB962C8B-B14F-4D97-AF65-F5344CB8AC3E}">
        <p14:creationId xmlns:p14="http://schemas.microsoft.com/office/powerpoint/2010/main" val="391883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25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BA3D7D5-E58C-0C44-8192-737C40A5B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897" y="827428"/>
            <a:ext cx="7632700" cy="4270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Número de moles de soluto disueltos en 1L de solución.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EBDFAB4-34E8-3844-BA80-1AA6D90BB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58090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s-ES">
              <a:solidFill>
                <a:srgbClr val="1769B5"/>
              </a:solidFill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93653D-0445-074D-9FC8-89A04B434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3" y="-43704"/>
            <a:ext cx="30243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Molaridad</a:t>
            </a:r>
            <a:r>
              <a:rPr lang="en-US" sz="3200" b="1" dirty="0">
                <a:solidFill>
                  <a:srgbClr val="FF2F92"/>
                </a:solidFill>
              </a:rPr>
              <a:t> (M)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F0B1A7E5-9C0F-844B-B1E2-40B2812B559C}"/>
              </a:ext>
            </a:extLst>
          </p:cNvPr>
          <p:cNvGrpSpPr>
            <a:grpSpLocks/>
          </p:cNvGrpSpPr>
          <p:nvPr/>
        </p:nvGrpSpPr>
        <p:grpSpPr bwMode="auto">
          <a:xfrm>
            <a:off x="1936708" y="1517159"/>
            <a:ext cx="4765677" cy="1119188"/>
            <a:chOff x="1362" y="3138"/>
            <a:chExt cx="3002" cy="705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934A4103-50AB-0B4C-9430-A72B1C044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3325"/>
              <a:ext cx="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>
                  <a:solidFill>
                    <a:srgbClr val="1769B5"/>
                  </a:solidFill>
                </a:rPr>
                <a:t>M </a:t>
              </a:r>
              <a:r>
                <a:rPr lang="en-US" sz="2800">
                  <a:solidFill>
                    <a:srgbClr val="1769B5"/>
                  </a:solidFill>
                </a:rPr>
                <a:t> =</a:t>
              </a:r>
              <a:endParaRPr lang="en-US" sz="2800" b="1" i="1">
                <a:solidFill>
                  <a:srgbClr val="1769B5"/>
                </a:solidFill>
              </a:endParaRPr>
            </a:p>
          </p:txBody>
        </p:sp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4ECC73FC-A44B-9548-B539-699C5756C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138"/>
              <a:ext cx="2382" cy="705"/>
              <a:chOff x="2039" y="1977"/>
              <a:chExt cx="2382" cy="705"/>
            </a:xfrm>
          </p:grpSpPr>
          <p:sp>
            <p:nvSpPr>
              <p:cNvPr id="12" name="Text Box 7">
                <a:extLst>
                  <a:ext uri="{FF2B5EF4-FFF2-40B4-BE49-F238E27FC236}">
                    <a16:creationId xmlns:a16="http://schemas.microsoft.com/office/drawing/2014/main" id="{69054CAB-0CD2-AA44-B72A-DFA62C36D6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(n)</a:t>
                </a:r>
              </a:p>
            </p:txBody>
          </p:sp>
          <p:sp>
            <p:nvSpPr>
              <p:cNvPr id="13" name="Text Box 8">
                <a:extLst>
                  <a:ext uri="{FF2B5EF4-FFF2-40B4-BE49-F238E27FC236}">
                    <a16:creationId xmlns:a16="http://schemas.microsoft.com/office/drawing/2014/main" id="{3889871C-0B7E-C04F-86E0-0AA2C17622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237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(L)</a:t>
                </a:r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6EB92B6D-DB6C-3A43-AB29-1B23C177D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DE896CF2-C991-844D-9E93-37212E558688}"/>
              </a:ext>
            </a:extLst>
          </p:cNvPr>
          <p:cNvGrpSpPr>
            <a:grpSpLocks/>
          </p:cNvGrpSpPr>
          <p:nvPr/>
        </p:nvGrpSpPr>
        <p:grpSpPr bwMode="auto">
          <a:xfrm>
            <a:off x="342633" y="3350792"/>
            <a:ext cx="3825881" cy="1119188"/>
            <a:chOff x="1527" y="3138"/>
            <a:chExt cx="2410" cy="705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069D0010-BADF-EE41-8695-1F5A4D818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5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E362559-AEDC-3446-AF62-E20388FB2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3138"/>
              <a:ext cx="1952" cy="705"/>
              <a:chOff x="2042" y="1977"/>
              <a:chExt cx="1952" cy="705"/>
            </a:xfrm>
          </p:grpSpPr>
          <p:sp>
            <p:nvSpPr>
              <p:cNvPr id="19" name="Text Box 7">
                <a:extLst>
                  <a:ext uri="{FF2B5EF4-FFF2-40B4-BE49-F238E27FC236}">
                    <a16:creationId xmlns:a16="http://schemas.microsoft.com/office/drawing/2014/main" id="{20A80969-233A-4242-962C-0F43991DA5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6" y="1977"/>
                <a:ext cx="89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masa (g)</a:t>
                </a:r>
              </a:p>
            </p:txBody>
          </p:sp>
          <p:sp>
            <p:nvSpPr>
              <p:cNvPr id="20" name="Text Box 8">
                <a:extLst>
                  <a:ext uri="{FF2B5EF4-FFF2-40B4-BE49-F238E27FC236}">
                    <a16:creationId xmlns:a16="http://schemas.microsoft.com/office/drawing/2014/main" id="{07BBFE0D-6F95-2B46-B9BC-6AE29D28FC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195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Molar (g/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mol</a:t>
                </a:r>
                <a:r>
                  <a:rPr lang="en-US" sz="2800" dirty="0">
                    <a:solidFill>
                      <a:srgbClr val="1769B5"/>
                    </a:solidFill>
                  </a:rPr>
                  <a:t>)</a:t>
                </a:r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CB21A04E-49DD-0149-8D90-B613F0FD8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0" y="2307"/>
                <a:ext cx="1639" cy="21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CADAE207-B84A-134A-B3EC-74C2956A3317}"/>
              </a:ext>
            </a:extLst>
          </p:cNvPr>
          <p:cNvGrpSpPr>
            <a:grpSpLocks/>
          </p:cNvGrpSpPr>
          <p:nvPr/>
        </p:nvGrpSpPr>
        <p:grpSpPr bwMode="auto">
          <a:xfrm>
            <a:off x="4460834" y="5091769"/>
            <a:ext cx="3864881" cy="1119188"/>
            <a:chOff x="1527" y="3138"/>
            <a:chExt cx="1915" cy="705"/>
          </a:xfrm>
        </p:grpSpPr>
        <p:sp>
          <p:nvSpPr>
            <p:cNvPr id="23" name="Text Box 5">
              <a:extLst>
                <a:ext uri="{FF2B5EF4-FFF2-40B4-BE49-F238E27FC236}">
                  <a16:creationId xmlns:a16="http://schemas.microsoft.com/office/drawing/2014/main" id="{9BFE5834-BC75-5745-A2E5-DE8FD906E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46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400080"/>
                  </a:solidFill>
                </a:rPr>
                <a:t>M </a:t>
              </a:r>
              <a:r>
                <a:rPr lang="en-US" sz="2800" dirty="0">
                  <a:solidFill>
                    <a:srgbClr val="400080"/>
                  </a:solidFill>
                </a:rPr>
                <a:t> =</a:t>
              </a:r>
              <a:endParaRPr lang="en-US" sz="2800" b="1" i="1" dirty="0">
                <a:solidFill>
                  <a:srgbClr val="400080"/>
                </a:solidFill>
              </a:endParaRPr>
            </a:p>
          </p:txBody>
        </p: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7FDFFFDF-15FB-7841-9C52-8F742051DC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3" y="3138"/>
              <a:ext cx="1449" cy="705"/>
              <a:chOff x="2050" y="1977"/>
              <a:chExt cx="1449" cy="705"/>
            </a:xfrm>
          </p:grpSpPr>
          <p:sp>
            <p:nvSpPr>
              <p:cNvPr id="25" name="Text Box 7">
                <a:extLst>
                  <a:ext uri="{FF2B5EF4-FFF2-40B4-BE49-F238E27FC236}">
                    <a16:creationId xmlns:a16="http://schemas.microsoft.com/office/drawing/2014/main" id="{D17EECB2-51D0-4541-953C-FFA2FBB303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43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400080"/>
                    </a:solidFill>
                  </a:rPr>
                  <a:t>% m/m* d *10</a:t>
                </a:r>
              </a:p>
            </p:txBody>
          </p:sp>
          <p:sp>
            <p:nvSpPr>
              <p:cNvPr id="26" name="Text Box 8">
                <a:extLst>
                  <a:ext uri="{FF2B5EF4-FFF2-40B4-BE49-F238E27FC236}">
                    <a16:creationId xmlns:a16="http://schemas.microsoft.com/office/drawing/2014/main" id="{A2BDC510-0BB7-744F-8579-C69A356E0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6" y="2352"/>
                <a:ext cx="39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400080"/>
                    </a:solidFill>
                  </a:rPr>
                  <a:t>MM</a:t>
                </a:r>
              </a:p>
            </p:txBody>
          </p:sp>
          <p:sp>
            <p:nvSpPr>
              <p:cNvPr id="27" name="Line 9">
                <a:extLst>
                  <a:ext uri="{FF2B5EF4-FFF2-40B4-BE49-F238E27FC236}">
                    <a16:creationId xmlns:a16="http://schemas.microsoft.com/office/drawing/2014/main" id="{6FFBF580-839F-444E-BC11-46F222E4D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0" y="2328"/>
                <a:ext cx="1215" cy="0"/>
              </a:xfrm>
              <a:prstGeom prst="line">
                <a:avLst/>
              </a:prstGeom>
              <a:noFill/>
              <a:ln w="31750">
                <a:solidFill>
                  <a:srgbClr val="4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400080"/>
                  </a:solidFill>
                </a:endParaRPr>
              </a:p>
            </p:txBody>
          </p:sp>
        </p:grpSp>
      </p:grpSp>
      <p:pic>
        <p:nvPicPr>
          <p:cNvPr id="29" name="Picture 31" descr="HM00030_">
            <a:extLst>
              <a:ext uri="{FF2B5EF4-FFF2-40B4-BE49-F238E27FC236}">
                <a16:creationId xmlns:a16="http://schemas.microsoft.com/office/drawing/2014/main" id="{EC0BAE1C-1B68-9E44-91D2-4EC2F8DD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9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55DD9C7-95AF-C046-ACEE-D35B9B892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352257"/>
            <a:ext cx="7632700" cy="4270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Número de moles de soluto en 1Kg de solvente.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A112815-0632-A84C-83F2-B2F75C5B3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106003"/>
            <a:ext cx="30243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Molalidad</a:t>
            </a:r>
            <a:r>
              <a:rPr lang="en-US" sz="3200" b="1" dirty="0">
                <a:solidFill>
                  <a:srgbClr val="FF2F92"/>
                </a:solidFill>
              </a:rPr>
              <a:t> (m)</a:t>
            </a:r>
          </a:p>
        </p:txBody>
      </p:sp>
      <p:grpSp>
        <p:nvGrpSpPr>
          <p:cNvPr id="8" name="Group 27">
            <a:extLst>
              <a:ext uri="{FF2B5EF4-FFF2-40B4-BE49-F238E27FC236}">
                <a16:creationId xmlns:a16="http://schemas.microsoft.com/office/drawing/2014/main" id="{360D3B93-4D57-2F44-8550-3D83694E0978}"/>
              </a:ext>
            </a:extLst>
          </p:cNvPr>
          <p:cNvGrpSpPr>
            <a:grpSpLocks/>
          </p:cNvGrpSpPr>
          <p:nvPr/>
        </p:nvGrpSpPr>
        <p:grpSpPr bwMode="auto">
          <a:xfrm>
            <a:off x="1962150" y="2526350"/>
            <a:ext cx="4302125" cy="1119188"/>
            <a:chOff x="666" y="2802"/>
            <a:chExt cx="2710" cy="705"/>
          </a:xfrm>
        </p:grpSpPr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3580F6B5-A554-294C-8B9C-307FE8B98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m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BBAEBF84-B3AF-3349-88D1-EF5B028654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02"/>
              <a:ext cx="2128" cy="705"/>
              <a:chOff x="1248" y="2802"/>
              <a:chExt cx="2128" cy="705"/>
            </a:xfrm>
          </p:grpSpPr>
          <p:sp>
            <p:nvSpPr>
              <p:cNvPr id="12" name="Text Box 23">
                <a:extLst>
                  <a:ext uri="{FF2B5EF4-FFF2-40B4-BE49-F238E27FC236}">
                    <a16:creationId xmlns:a16="http://schemas.microsoft.com/office/drawing/2014/main" id="{A23026A3-9B6B-4742-BD88-DBC613E605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" y="2802"/>
                <a:ext cx="157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13" name="Text Box 24">
                <a:extLst>
                  <a:ext uri="{FF2B5EF4-FFF2-40B4-BE49-F238E27FC236}">
                    <a16:creationId xmlns:a16="http://schemas.microsoft.com/office/drawing/2014/main" id="{8CD80BC2-F992-A047-B9F7-096B75A0FF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3177"/>
                <a:ext cx="21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14" name="Line 25">
                <a:extLst>
                  <a:ext uri="{FF2B5EF4-FFF2-40B4-BE49-F238E27FC236}">
                    <a16:creationId xmlns:a16="http://schemas.microsoft.com/office/drawing/2014/main" id="{B7BA69B3-4B81-5D4C-B901-D3F1E0E44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53"/>
                <a:ext cx="2016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15" name="Picture 31" descr="HM00030_">
            <a:extLst>
              <a:ext uri="{FF2B5EF4-FFF2-40B4-BE49-F238E27FC236}">
                <a16:creationId xmlns:a16="http://schemas.microsoft.com/office/drawing/2014/main" id="{BB54887E-C0B3-FA4B-900E-E0910389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4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44D15CF7-DA34-2541-A872-E12BB2B69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939107"/>
            <a:ext cx="7632700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Equivalentes gramos de soluto en un litro de solución.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24FC2B9-F359-F146-BF66-2B0F38839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" y="4528959"/>
            <a:ext cx="8256587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s-ES_tradnl" sz="2200" i="1" dirty="0">
                <a:solidFill>
                  <a:srgbClr val="1769B5"/>
                </a:solidFill>
                <a:latin typeface="Apple Chancery"/>
                <a:cs typeface="Apple Chancery"/>
              </a:rPr>
              <a:t>f</a:t>
            </a:r>
            <a:r>
              <a:rPr lang="es-ES_tradnl" sz="2200" b="1" dirty="0">
                <a:solidFill>
                  <a:srgbClr val="1769B5"/>
                </a:solidFill>
                <a:latin typeface="Symbol" charset="2"/>
                <a:cs typeface="Symbol" charset="2"/>
              </a:rPr>
              <a:t> </a:t>
            </a:r>
            <a:r>
              <a:rPr lang="es-ES_tradnl" sz="2200" dirty="0">
                <a:solidFill>
                  <a:srgbClr val="1769B5"/>
                </a:solidFill>
                <a:latin typeface="Symbol" charset="2"/>
                <a:cs typeface="Symbol" charset="2"/>
              </a:rPr>
              <a:t> </a:t>
            </a:r>
            <a:r>
              <a:rPr lang="es-ES_tradnl" sz="2200" dirty="0">
                <a:solidFill>
                  <a:srgbClr val="1769B5"/>
                </a:solidFill>
              </a:rPr>
              <a:t>está relacionado con el número de H</a:t>
            </a:r>
            <a:r>
              <a:rPr lang="es-ES_tradnl" sz="2200" baseline="30000" dirty="0">
                <a:solidFill>
                  <a:srgbClr val="1769B5"/>
                </a:solidFill>
              </a:rPr>
              <a:t>+</a:t>
            </a:r>
            <a:r>
              <a:rPr lang="es-ES_tradnl" sz="2200" dirty="0">
                <a:solidFill>
                  <a:srgbClr val="1769B5"/>
                </a:solidFill>
              </a:rPr>
              <a:t> (ácidos), OH</a:t>
            </a:r>
            <a:r>
              <a:rPr lang="es-ES_tradnl" sz="2200" baseline="30000" dirty="0">
                <a:solidFill>
                  <a:srgbClr val="1769B5"/>
                </a:solidFill>
                <a:sym typeface="Symbol" charset="2"/>
              </a:rPr>
              <a:t>- </a:t>
            </a:r>
            <a:r>
              <a:rPr lang="es-ES_tradnl" sz="2200" dirty="0">
                <a:solidFill>
                  <a:srgbClr val="1769B5"/>
                </a:solidFill>
                <a:sym typeface="Symbol" charset="2"/>
              </a:rPr>
              <a:t>(bases)</a:t>
            </a:r>
            <a:r>
              <a:rPr lang="es-ES_tradnl" sz="2200" baseline="30000" dirty="0">
                <a:solidFill>
                  <a:srgbClr val="1769B5"/>
                </a:solidFill>
              </a:rPr>
              <a:t> </a:t>
            </a:r>
            <a:r>
              <a:rPr lang="es-ES_tradnl" sz="2200" dirty="0">
                <a:solidFill>
                  <a:srgbClr val="1769B5"/>
                </a:solidFill>
              </a:rPr>
              <a:t>o electrones involucrados en una reacción </a:t>
            </a:r>
            <a:r>
              <a:rPr lang="es-ES_tradnl" sz="2200" dirty="0" err="1">
                <a:solidFill>
                  <a:srgbClr val="1769B5"/>
                </a:solidFill>
              </a:rPr>
              <a:t>redox</a:t>
            </a:r>
            <a:r>
              <a:rPr lang="es-ES_tradnl" sz="2200" dirty="0">
                <a:solidFill>
                  <a:srgbClr val="1769B5"/>
                </a:solidFill>
              </a:rPr>
              <a:t>.</a:t>
            </a:r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0B5A67C2-944E-3C4E-B121-4AEC2D72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94741"/>
              </p:ext>
            </p:extLst>
          </p:nvPr>
        </p:nvGraphicFramePr>
        <p:xfrm>
          <a:off x="2300288" y="1611023"/>
          <a:ext cx="4087812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9" name="Ecuación" r:id="rId4" imgW="1600200" imgH="381000" progId="Equation.3">
                  <p:embed/>
                </p:oleObj>
              </mc:Choice>
              <mc:Fallback>
                <p:oleObj name="Ecuación" r:id="rId4" imgW="1600200" imgH="38100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1611023"/>
                        <a:ext cx="4087812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>
            <a:extLst>
              <a:ext uri="{FF2B5EF4-FFF2-40B4-BE49-F238E27FC236}">
                <a16:creationId xmlns:a16="http://schemas.microsoft.com/office/drawing/2014/main" id="{1C37B413-4518-414C-B5EA-9E00FAAB7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5585" y="5670651"/>
            <a:ext cx="3241693" cy="95410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kumimoji="1" lang="es-ES_tradnl" sz="2800" b="1" dirty="0">
                <a:solidFill>
                  <a:srgbClr val="FF0080"/>
                </a:solidFill>
              </a:rPr>
              <a:t>Relación de N con M </a:t>
            </a:r>
          </a:p>
          <a:p>
            <a:pPr algn="ctr"/>
            <a:r>
              <a:rPr kumimoji="1" lang="es-ES_tradnl" sz="2800" b="1" dirty="0">
                <a:solidFill>
                  <a:srgbClr val="FF0080"/>
                </a:solidFill>
              </a:rPr>
              <a:t>N = M x </a:t>
            </a:r>
            <a:r>
              <a:rPr kumimoji="1"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f </a:t>
            </a:r>
            <a:r>
              <a:rPr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 </a:t>
            </a:r>
            <a:r>
              <a:rPr lang="es-ES_tradnl" sz="2800" b="1" dirty="0">
                <a:solidFill>
                  <a:srgbClr val="FF0080"/>
                </a:solidFill>
                <a:latin typeface="Symbol" charset="2"/>
                <a:cs typeface="Symbol" charset="2"/>
              </a:rPr>
              <a:t> </a:t>
            </a:r>
            <a:endParaRPr lang="es-ES" sz="2800" b="1" dirty="0">
              <a:solidFill>
                <a:srgbClr val="FF0080"/>
              </a:solidFill>
              <a:sym typeface="Symbol" charset="2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7D2B628-7DBA-284B-8DC0-B496050B7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9453"/>
            <a:ext cx="30243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Normalidad</a:t>
            </a:r>
            <a:r>
              <a:rPr lang="en-US" sz="3200" b="1" dirty="0">
                <a:solidFill>
                  <a:srgbClr val="FF2F92"/>
                </a:solidFill>
              </a:rPr>
              <a:t> (N)</a:t>
            </a:r>
          </a:p>
        </p:txBody>
      </p:sp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184179A9-49F1-2041-B42E-DD8F89B74C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171063"/>
              </p:ext>
            </p:extLst>
          </p:nvPr>
        </p:nvGraphicFramePr>
        <p:xfrm>
          <a:off x="468313" y="3045618"/>
          <a:ext cx="43830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0" name="Ecuación" r:id="rId6" imgW="2451100" imgH="393700" progId="Equation.3">
                  <p:embed/>
                </p:oleObj>
              </mc:Choice>
              <mc:Fallback>
                <p:oleObj name="Ecuación" r:id="rId6" imgW="2451100" imgH="393700" progId="Equation.3">
                  <p:embed/>
                  <p:pic>
                    <p:nvPicPr>
                      <p:cNvPr id="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45618"/>
                        <a:ext cx="438308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82A8DAE5-BD96-D94B-BF71-D572E530A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12795"/>
              </p:ext>
            </p:extLst>
          </p:nvPr>
        </p:nvGraphicFramePr>
        <p:xfrm>
          <a:off x="5589328" y="3045618"/>
          <a:ext cx="3951287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1" name="Ecuación" r:id="rId8" imgW="2209800" imgH="431800" progId="Equation.3">
                  <p:embed/>
                </p:oleObj>
              </mc:Choice>
              <mc:Fallback>
                <p:oleObj name="Ecuación" r:id="rId8" imgW="2209800" imgH="431800" progId="Equation.3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328" y="3045618"/>
                        <a:ext cx="3951287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31" descr="HM00030_">
            <a:extLst>
              <a:ext uri="{FF2B5EF4-FFF2-40B4-BE49-F238E27FC236}">
                <a16:creationId xmlns:a16="http://schemas.microsoft.com/office/drawing/2014/main" id="{D7914239-5947-2D4A-B33F-02E2D3B5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1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29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8334E64-7EFC-1942-B74C-EBB91F73EB5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6AA6E27-3A03-1C48-9250-B49AAE29CAC2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90421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9DB6F728-6B08-1642-A8F6-7F2994807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97" y="388808"/>
            <a:ext cx="77456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CL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¿Qué es una solución o disolución?</a:t>
            </a:r>
          </a:p>
        </p:txBody>
      </p:sp>
      <p:sp>
        <p:nvSpPr>
          <p:cNvPr id="18" name="CuadroTexto 12">
            <a:extLst>
              <a:ext uri="{FF2B5EF4-FFF2-40B4-BE49-F238E27FC236}">
                <a16:creationId xmlns:a16="http://schemas.microsoft.com/office/drawing/2014/main" id="{0CC573E8-D3F0-0641-A6A8-295F9E0E7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713" y="1523839"/>
            <a:ext cx="9249156" cy="28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rgbClr val="0054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solución o disolución es una mezcla homogénea formada, a lo menos, por un soluto y un solvente o disolvente.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rgbClr val="0054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rgbClr val="0054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soluto es el que está en menor proporción y el solvente es el que está en mayor proporción.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rgbClr val="0054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7519CF-B387-EE46-99DA-C8BFB6ED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5" t="1021" r="20899" b="5840"/>
          <a:stretch/>
        </p:blipFill>
        <p:spPr>
          <a:xfrm>
            <a:off x="9129713" y="3914736"/>
            <a:ext cx="2714625" cy="2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7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36" y="483640"/>
            <a:ext cx="9020602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la molalidad (m) de una solución que se prepara disolviendo 29,22 g de NaCl en 100 mL de agua?  M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NaCl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 58,45 g/mol</a:t>
            </a:r>
          </a:p>
        </p:txBody>
      </p:sp>
      <p:sp>
        <p:nvSpPr>
          <p:cNvPr id="16" name="CuadroTexto 5">
            <a:extLst>
              <a:ext uri="{FF2B5EF4-FFF2-40B4-BE49-F238E27FC236}">
                <a16:creationId xmlns:a16="http://schemas.microsoft.com/office/drawing/2014/main" id="{9068DD4F-9FCD-5340-9C4A-425C80B4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462" y="3962276"/>
            <a:ext cx="4883818" cy="236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Recuerda, la densidad del agua es 1 g/mL. Significa que los g de solvente, en este caso son 100 g.</a:t>
            </a:r>
          </a:p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Kg equivale a 1000 g. Para pasar de g a Kg, debes dividir por 1000.</a:t>
            </a:r>
          </a:p>
        </p:txBody>
      </p:sp>
      <p:grpSp>
        <p:nvGrpSpPr>
          <p:cNvPr id="17" name="Group 27">
            <a:extLst>
              <a:ext uri="{FF2B5EF4-FFF2-40B4-BE49-F238E27FC236}">
                <a16:creationId xmlns:a16="http://schemas.microsoft.com/office/drawing/2014/main" id="{8651BAD8-73F8-C247-9D93-B9D9253DCBF5}"/>
              </a:ext>
            </a:extLst>
          </p:cNvPr>
          <p:cNvGrpSpPr>
            <a:grpSpLocks/>
          </p:cNvGrpSpPr>
          <p:nvPr/>
        </p:nvGrpSpPr>
        <p:grpSpPr bwMode="auto">
          <a:xfrm>
            <a:off x="352078" y="2869406"/>
            <a:ext cx="4302125" cy="1119188"/>
            <a:chOff x="666" y="2802"/>
            <a:chExt cx="2710" cy="705"/>
          </a:xfrm>
        </p:grpSpPr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EB79F81C-B66E-5B43-B8E7-7CC488441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m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B861E4CF-6EFE-FD4D-A596-B3461A120E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02"/>
              <a:ext cx="2128" cy="705"/>
              <a:chOff x="1248" y="2802"/>
              <a:chExt cx="2128" cy="705"/>
            </a:xfrm>
          </p:grpSpPr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856A36BB-457C-8C41-84F9-4A121680F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" y="2802"/>
                <a:ext cx="157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3" name="Text Box 24">
                <a:extLst>
                  <a:ext uri="{FF2B5EF4-FFF2-40B4-BE49-F238E27FC236}">
                    <a16:creationId xmlns:a16="http://schemas.microsoft.com/office/drawing/2014/main" id="{AC6218B5-A377-4148-8B41-7FC9848E90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3177"/>
                <a:ext cx="21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24" name="Line 25">
                <a:extLst>
                  <a:ext uri="{FF2B5EF4-FFF2-40B4-BE49-F238E27FC236}">
                    <a16:creationId xmlns:a16="http://schemas.microsoft.com/office/drawing/2014/main" id="{54995BC3-6E73-8E44-85ED-EE9061413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53"/>
                <a:ext cx="2016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1436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05" y="0"/>
            <a:ext cx="2597954" cy="1058383"/>
          </a:xfrm>
          <a:prstGeom prst="rect">
            <a:avLst/>
          </a:prstGeom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B5583256-3662-3046-8DF9-0E62FBE17671}"/>
              </a:ext>
            </a:extLst>
          </p:cNvPr>
          <p:cNvGrpSpPr>
            <a:grpSpLocks/>
          </p:cNvGrpSpPr>
          <p:nvPr/>
        </p:nvGrpSpPr>
        <p:grpSpPr bwMode="auto">
          <a:xfrm>
            <a:off x="725818" y="584311"/>
            <a:ext cx="4462469" cy="1047750"/>
            <a:chOff x="1527" y="3166"/>
            <a:chExt cx="2811" cy="660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E542C85E-FFED-EA45-B0EC-B1096A6E5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7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NaCl</a:t>
              </a:r>
              <a:r>
                <a:rPr lang="en-US" sz="2800" b="1" i="1" dirty="0">
                  <a:solidFill>
                    <a:srgbClr val="1769B5"/>
                  </a:solidFill>
                </a:rPr>
                <a:t>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D2061AE1-A067-2A49-8F5F-FDD91ADB22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4" y="3166"/>
              <a:ext cx="2014" cy="660"/>
              <a:chOff x="2381" y="2005"/>
              <a:chExt cx="2014" cy="660"/>
            </a:xfrm>
          </p:grpSpPr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143D81A2-CE80-F342-BE3D-30F58D51AF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9" y="2005"/>
                <a:ext cx="89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(g)</a:t>
                </a:r>
              </a:p>
            </p:txBody>
          </p:sp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04892DCB-8D09-A54E-BA91-5213CC5526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3" y="2335"/>
                <a:ext cx="195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Molar (g/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mol</a:t>
                </a:r>
                <a:r>
                  <a:rPr lang="en-US" sz="2800" dirty="0">
                    <a:solidFill>
                      <a:srgbClr val="1769B5"/>
                    </a:solidFill>
                  </a:rPr>
                  <a:t>)</a:t>
                </a: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F6A5C323-3AE1-AE41-A2ED-E9D1FAABF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1" y="2335"/>
                <a:ext cx="1887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3191B859-81A3-D643-851D-5F7C1374EF47}"/>
              </a:ext>
            </a:extLst>
          </p:cNvPr>
          <p:cNvGrpSpPr>
            <a:grpSpLocks/>
          </p:cNvGrpSpPr>
          <p:nvPr/>
        </p:nvGrpSpPr>
        <p:grpSpPr bwMode="auto">
          <a:xfrm>
            <a:off x="725818" y="2000805"/>
            <a:ext cx="4260856" cy="1047750"/>
            <a:chOff x="1527" y="3166"/>
            <a:chExt cx="2684" cy="660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A017F56E-89AA-B54C-BA56-84A1325FB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7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NaCl</a:t>
              </a:r>
              <a:r>
                <a:rPr lang="en-US" sz="2800" b="1" i="1" dirty="0">
                  <a:solidFill>
                    <a:srgbClr val="1769B5"/>
                  </a:solidFill>
                </a:rPr>
                <a:t>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CAE67BF7-1377-794C-97F1-C8A72B785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4" y="3166"/>
              <a:ext cx="1887" cy="660"/>
              <a:chOff x="2381" y="2005"/>
              <a:chExt cx="1887" cy="660"/>
            </a:xfrm>
          </p:grpSpPr>
          <p:sp>
            <p:nvSpPr>
              <p:cNvPr id="20" name="Text Box 7">
                <a:extLst>
                  <a:ext uri="{FF2B5EF4-FFF2-40B4-BE49-F238E27FC236}">
                    <a16:creationId xmlns:a16="http://schemas.microsoft.com/office/drawing/2014/main" id="{9CD51067-8518-9F45-9A59-71597EF162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9" y="2005"/>
                <a:ext cx="92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29,22 (g)</a:t>
                </a:r>
              </a:p>
            </p:txBody>
          </p:sp>
          <p:sp>
            <p:nvSpPr>
              <p:cNvPr id="21" name="Text Box 8">
                <a:extLst>
                  <a:ext uri="{FF2B5EF4-FFF2-40B4-BE49-F238E27FC236}">
                    <a16:creationId xmlns:a16="http://schemas.microsoft.com/office/drawing/2014/main" id="{262E9DE9-FF01-1E47-A7D6-CAE7B228AA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8" y="2335"/>
                <a:ext cx="137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58,45 (g/mol)</a:t>
                </a:r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913E2C8B-B5E4-1240-A867-3D44B536F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1" y="2335"/>
                <a:ext cx="1887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3" name="Text Box 5">
            <a:extLst>
              <a:ext uri="{FF2B5EF4-FFF2-40B4-BE49-F238E27FC236}">
                <a16:creationId xmlns:a16="http://schemas.microsoft.com/office/drawing/2014/main" id="{9E34ABA1-EFD4-D841-B3AB-5908F565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174" y="2244148"/>
            <a:ext cx="26500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1769B5"/>
                </a:solidFill>
              </a:rPr>
              <a:t>= </a:t>
            </a:r>
            <a:r>
              <a:rPr lang="en-US" sz="2800" b="1" dirty="0">
                <a:solidFill>
                  <a:srgbClr val="1769B5"/>
                </a:solidFill>
              </a:rPr>
              <a:t>0,5 moles NaCl</a:t>
            </a:r>
          </a:p>
        </p:txBody>
      </p:sp>
      <p:grpSp>
        <p:nvGrpSpPr>
          <p:cNvPr id="24" name="Group 27">
            <a:extLst>
              <a:ext uri="{FF2B5EF4-FFF2-40B4-BE49-F238E27FC236}">
                <a16:creationId xmlns:a16="http://schemas.microsoft.com/office/drawing/2014/main" id="{B30B99EA-0DF8-A34D-8D18-131A8D15C404}"/>
              </a:ext>
            </a:extLst>
          </p:cNvPr>
          <p:cNvGrpSpPr>
            <a:grpSpLocks/>
          </p:cNvGrpSpPr>
          <p:nvPr/>
        </p:nvGrpSpPr>
        <p:grpSpPr bwMode="auto">
          <a:xfrm>
            <a:off x="923006" y="3826874"/>
            <a:ext cx="4200525" cy="1114425"/>
            <a:chOff x="666" y="2802"/>
            <a:chExt cx="2646" cy="702"/>
          </a:xfrm>
        </p:grpSpPr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158C7A5A-0ADC-8546-9A21-7B58C6408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m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1C5756B9-99C0-5948-AAA4-40CBAE8292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802"/>
              <a:ext cx="2016" cy="702"/>
              <a:chOff x="1296" y="2802"/>
              <a:chExt cx="2016" cy="702"/>
            </a:xfrm>
          </p:grpSpPr>
          <p:sp>
            <p:nvSpPr>
              <p:cNvPr id="27" name="Text Box 23">
                <a:extLst>
                  <a:ext uri="{FF2B5EF4-FFF2-40B4-BE49-F238E27FC236}">
                    <a16:creationId xmlns:a16="http://schemas.microsoft.com/office/drawing/2014/main" id="{7753BB1E-4170-3046-81CE-15233DB6DE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" y="2802"/>
                <a:ext cx="176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0,5 moles de NaCl</a:t>
                </a:r>
              </a:p>
            </p:txBody>
          </p:sp>
          <p:sp>
            <p:nvSpPr>
              <p:cNvPr id="28" name="Text Box 24">
                <a:extLst>
                  <a:ext uri="{FF2B5EF4-FFF2-40B4-BE49-F238E27FC236}">
                    <a16:creationId xmlns:a16="http://schemas.microsoft.com/office/drawing/2014/main" id="{0D5E7576-68ED-E847-92F4-A41A53AA03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9" y="3174"/>
                <a:ext cx="14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0,1 kg de H</a:t>
                </a:r>
                <a:r>
                  <a:rPr lang="en-US" sz="2800" baseline="-25000" dirty="0">
                    <a:solidFill>
                      <a:srgbClr val="1769B5"/>
                    </a:solidFill>
                  </a:rPr>
                  <a:t>2</a:t>
                </a:r>
                <a:r>
                  <a:rPr lang="en-US" sz="2800" dirty="0">
                    <a:solidFill>
                      <a:srgbClr val="1769B5"/>
                    </a:solidFill>
                  </a:rPr>
                  <a:t>O</a:t>
                </a:r>
              </a:p>
            </p:txBody>
          </p:sp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id="{F4A2D45A-6E36-E349-920F-9F17E3D11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53"/>
                <a:ext cx="2016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30" name="Text Box 5">
            <a:extLst>
              <a:ext uri="{FF2B5EF4-FFF2-40B4-BE49-F238E27FC236}">
                <a16:creationId xmlns:a16="http://schemas.microsoft.com/office/drawing/2014/main" id="{7447AE22-059E-144D-81D3-122A0C362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970" y="4008754"/>
            <a:ext cx="36663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FF2F92"/>
                </a:solidFill>
              </a:rPr>
              <a:t>= </a:t>
            </a:r>
            <a:r>
              <a:rPr lang="en-US" sz="2800" b="1" dirty="0">
                <a:solidFill>
                  <a:srgbClr val="FF2F92"/>
                </a:solidFill>
              </a:rPr>
              <a:t>5,0 n / Kg = 5,0 </a:t>
            </a:r>
            <a:r>
              <a:rPr lang="en-US" sz="2800" b="1" dirty="0" err="1">
                <a:solidFill>
                  <a:srgbClr val="FF2F92"/>
                </a:solidFill>
              </a:rPr>
              <a:t>molal</a:t>
            </a:r>
            <a:r>
              <a:rPr lang="en-US" sz="2800" b="1" dirty="0">
                <a:solidFill>
                  <a:srgbClr val="FF2F9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59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36" y="368224"/>
            <a:ext cx="8966627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2.- ¿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Cuántos g de NaCl se necesitan para preparar 2000 mL de solución 0,2 M? </a:t>
            </a:r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2FDED7EF-191F-1A4C-8B5D-D9DDC3C93F72}"/>
              </a:ext>
            </a:extLst>
          </p:cNvPr>
          <p:cNvGrpSpPr>
            <a:grpSpLocks/>
          </p:cNvGrpSpPr>
          <p:nvPr/>
        </p:nvGrpSpPr>
        <p:grpSpPr bwMode="auto">
          <a:xfrm>
            <a:off x="1098720" y="1915133"/>
            <a:ext cx="4765677" cy="1119188"/>
            <a:chOff x="1362" y="3138"/>
            <a:chExt cx="3002" cy="705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16AC083A-A835-464D-84BF-6A5A9876D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3325"/>
              <a:ext cx="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>
                  <a:solidFill>
                    <a:srgbClr val="1769B5"/>
                  </a:solidFill>
                </a:rPr>
                <a:t>M </a:t>
              </a:r>
              <a:r>
                <a:rPr lang="en-US" sz="2800">
                  <a:solidFill>
                    <a:srgbClr val="1769B5"/>
                  </a:solidFill>
                </a:rPr>
                <a:t> =</a:t>
              </a:r>
              <a:endParaRPr lang="en-US" sz="2800" b="1" i="1">
                <a:solidFill>
                  <a:srgbClr val="1769B5"/>
                </a:solidFill>
              </a:endParaRPr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3CAC829D-B5A6-C84D-9002-89322584C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138"/>
              <a:ext cx="2382" cy="705"/>
              <a:chOff x="2039" y="1977"/>
              <a:chExt cx="2382" cy="705"/>
            </a:xfrm>
          </p:grpSpPr>
          <p:sp>
            <p:nvSpPr>
              <p:cNvPr id="14" name="Text Box 7">
                <a:extLst>
                  <a:ext uri="{FF2B5EF4-FFF2-40B4-BE49-F238E27FC236}">
                    <a16:creationId xmlns:a16="http://schemas.microsoft.com/office/drawing/2014/main" id="{91047A80-4968-AC47-BB9B-A3CDA3E8CD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(n)</a:t>
                </a:r>
              </a:p>
            </p:txBody>
          </p:sp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6719B36E-A15E-5A41-AED9-8C5566973C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237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(L)</a:t>
                </a:r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0452EA86-13DF-8D4E-B146-5C943F2F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2282C51F-529D-BE4C-A7B3-03F3EB504DDD}"/>
              </a:ext>
            </a:extLst>
          </p:cNvPr>
          <p:cNvGrpSpPr>
            <a:grpSpLocks/>
          </p:cNvGrpSpPr>
          <p:nvPr/>
        </p:nvGrpSpPr>
        <p:grpSpPr bwMode="auto">
          <a:xfrm>
            <a:off x="5251448" y="4809968"/>
            <a:ext cx="4918083" cy="546100"/>
            <a:chOff x="-909" y="3332"/>
            <a:chExt cx="3098" cy="344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2EC8ED47-47AC-0643-900A-57D975D56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" y="3332"/>
              <a:ext cx="178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mol  x 58,5 g/mol 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9C6BFF28-FD4B-7344-9028-97C175D33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9" y="3346"/>
              <a:ext cx="147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Masa 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NaCl</a:t>
              </a:r>
              <a:r>
                <a:rPr lang="en-US" sz="2800" dirty="0">
                  <a:solidFill>
                    <a:srgbClr val="1769B5"/>
                  </a:solidFill>
                </a:rPr>
                <a:t>(g) =</a:t>
              </a:r>
            </a:p>
          </p:txBody>
        </p:sp>
      </p:grp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E8372B9-3B5E-6045-B2C0-D2506AF33645}"/>
              </a:ext>
            </a:extLst>
          </p:cNvPr>
          <p:cNvGrpSpPr>
            <a:grpSpLocks/>
          </p:cNvGrpSpPr>
          <p:nvPr/>
        </p:nvGrpSpPr>
        <p:grpSpPr bwMode="auto">
          <a:xfrm>
            <a:off x="234504" y="3562409"/>
            <a:ext cx="5162690" cy="1157288"/>
            <a:chOff x="925" y="3138"/>
            <a:chExt cx="2969" cy="729"/>
          </a:xfrm>
        </p:grpSpPr>
        <p:sp>
          <p:nvSpPr>
            <p:cNvPr id="31" name="Text Box 5">
              <a:extLst>
                <a:ext uri="{FF2B5EF4-FFF2-40B4-BE49-F238E27FC236}">
                  <a16:creationId xmlns:a16="http://schemas.microsoft.com/office/drawing/2014/main" id="{2281D5D6-3DCA-7E47-8619-F4E565ABA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3348"/>
              <a:ext cx="99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0,2 n / L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45328AEF-37F3-FD40-8706-0AD72C5C0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138"/>
              <a:ext cx="1912" cy="729"/>
              <a:chOff x="2039" y="1977"/>
              <a:chExt cx="1912" cy="729"/>
            </a:xfrm>
          </p:grpSpPr>
          <p:sp>
            <p:nvSpPr>
              <p:cNvPr id="33" name="Text Box 7">
                <a:extLst>
                  <a:ext uri="{FF2B5EF4-FFF2-40B4-BE49-F238E27FC236}">
                    <a16:creationId xmlns:a16="http://schemas.microsoft.com/office/drawing/2014/main" id="{4D7BDA62-76A3-D843-9FF5-ADF0A571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(n)</a:t>
                </a:r>
              </a:p>
            </p:txBody>
          </p:sp>
          <p:sp>
            <p:nvSpPr>
              <p:cNvPr id="34" name="Text Box 8">
                <a:extLst>
                  <a:ext uri="{FF2B5EF4-FFF2-40B4-BE49-F238E27FC236}">
                    <a16:creationId xmlns:a16="http://schemas.microsoft.com/office/drawing/2014/main" id="{884B0F3A-8E7F-E948-8D3D-144363D2D9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1" y="2376"/>
                <a:ext cx="51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 2 (L)</a:t>
                </a:r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424943EF-D8BD-D14C-9C4B-8480D27E7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FFC4872C-7F3E-6B4E-A5E0-CEDF752816EC}"/>
              </a:ext>
            </a:extLst>
          </p:cNvPr>
          <p:cNvGrpSpPr>
            <a:grpSpLocks/>
          </p:cNvGrpSpPr>
          <p:nvPr/>
        </p:nvGrpSpPr>
        <p:grpSpPr bwMode="auto">
          <a:xfrm>
            <a:off x="842592" y="5356068"/>
            <a:ext cx="3121263" cy="523875"/>
            <a:chOff x="304" y="3318"/>
            <a:chExt cx="1795" cy="330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3992D590-B28E-334A-97E7-C6DE01FE0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" y="3318"/>
              <a:ext cx="12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mol de NaCl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sp>
          <p:nvSpPr>
            <p:cNvPr id="39" name="Text Box 7">
              <a:extLst>
                <a:ext uri="{FF2B5EF4-FFF2-40B4-BE49-F238E27FC236}">
                  <a16:creationId xmlns:a16="http://schemas.microsoft.com/office/drawing/2014/main" id="{39CE5873-EC11-E945-9AE5-0D81371C8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5" y="3318"/>
              <a:ext cx="52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0,4 n</a:t>
              </a:r>
            </a:p>
          </p:txBody>
        </p:sp>
      </p:grpSp>
      <p:grpSp>
        <p:nvGrpSpPr>
          <p:cNvPr id="42" name="Group 18">
            <a:extLst>
              <a:ext uri="{FF2B5EF4-FFF2-40B4-BE49-F238E27FC236}">
                <a16:creationId xmlns:a16="http://schemas.microsoft.com/office/drawing/2014/main" id="{D2D3AE1D-085E-2C4E-B21A-E7966823FBF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5809260"/>
            <a:ext cx="3549656" cy="523875"/>
            <a:chOff x="-474" y="3346"/>
            <a:chExt cx="2236" cy="330"/>
          </a:xfrm>
        </p:grpSpPr>
        <p:sp>
          <p:nvSpPr>
            <p:cNvPr id="43" name="Text Box 5">
              <a:extLst>
                <a:ext uri="{FF2B5EF4-FFF2-40B4-BE49-F238E27FC236}">
                  <a16:creationId xmlns:a16="http://schemas.microsoft.com/office/drawing/2014/main" id="{FDEA5870-3A8F-7E4C-98E6-85ABE0760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" y="3346"/>
              <a:ext cx="121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FF2F92"/>
                  </a:solidFill>
                </a:rPr>
                <a:t>23,4 g NaCl </a:t>
              </a:r>
              <a:endParaRPr lang="en-US" sz="2800" b="1" i="1" dirty="0">
                <a:solidFill>
                  <a:srgbClr val="FF2F92"/>
                </a:solidFill>
              </a:endParaRP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566EF522-8F92-384E-9D04-B06D24068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74" y="3346"/>
              <a:ext cx="11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FF2F92"/>
                  </a:solidFill>
                </a:rPr>
                <a:t>masa (g)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06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4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34</a:t>
            </a:fld>
            <a:endParaRPr lang="es-CL" sz="24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FC479D55-C9BF-1B4C-9C7D-7A6F7DCFF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14" y="70770"/>
            <a:ext cx="432763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Fracción</a:t>
            </a:r>
            <a:r>
              <a:rPr lang="en-US" sz="3200" b="1" dirty="0">
                <a:solidFill>
                  <a:srgbClr val="FF2F92"/>
                </a:solidFill>
              </a:rPr>
              <a:t> Molar (</a:t>
            </a:r>
            <a:r>
              <a:rPr lang="en-US" sz="3200" b="1" dirty="0">
                <a:solidFill>
                  <a:srgbClr val="FF2F92"/>
                </a:solidFill>
                <a:latin typeface="Apple Chancery"/>
                <a:cs typeface="Apple Chancery"/>
              </a:rPr>
              <a:t>X</a:t>
            </a:r>
            <a:r>
              <a:rPr lang="en-US" sz="3200" b="1" dirty="0">
                <a:solidFill>
                  <a:srgbClr val="FF2F92"/>
                </a:solidFill>
              </a:rPr>
              <a:t>)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FFBBB75-65B4-1D47-AC7F-4FBD5B28C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44" y="3653868"/>
            <a:ext cx="7813664" cy="2713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Ejemplo:  Si una solución está compuesta por A y B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endParaRPr lang="es-ES_tradnl" sz="24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    </a:t>
            </a:r>
            <a:r>
              <a:rPr lang="es-ES_tradnl" sz="2400" dirty="0">
                <a:solidFill>
                  <a:srgbClr val="1769B5"/>
                </a:solidFill>
                <a:latin typeface="Apple Chancery"/>
                <a:cs typeface="Apple Chancery"/>
              </a:rPr>
              <a:t> X</a:t>
            </a:r>
            <a:r>
              <a:rPr lang="es-ES_tradnl" sz="2400" baseline="-25000" dirty="0">
                <a:solidFill>
                  <a:srgbClr val="1769B5"/>
                </a:solidFill>
                <a:latin typeface="Apple Chancery"/>
                <a:cs typeface="Apple Chancery"/>
              </a:rPr>
              <a:t>A </a:t>
            </a:r>
            <a:r>
              <a:rPr lang="es-ES_tradnl" sz="2400" dirty="0">
                <a:solidFill>
                  <a:srgbClr val="1769B5"/>
                </a:solidFill>
              </a:rPr>
              <a:t>= 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A</a:t>
            </a:r>
            <a:r>
              <a:rPr lang="es-ES_tradnl" sz="2400" dirty="0">
                <a:solidFill>
                  <a:srgbClr val="1769B5"/>
                </a:solidFill>
              </a:rPr>
              <a:t>/(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A</a:t>
            </a:r>
            <a:r>
              <a:rPr lang="es-ES_tradnl" sz="2400" dirty="0" err="1">
                <a:solidFill>
                  <a:srgbClr val="1769B5"/>
                </a:solidFill>
              </a:rPr>
              <a:t>+n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B</a:t>
            </a:r>
            <a:r>
              <a:rPr lang="es-ES_tradnl" sz="2400" dirty="0">
                <a:solidFill>
                  <a:srgbClr val="1769B5"/>
                </a:solidFill>
              </a:rPr>
              <a:t>)</a:t>
            </a:r>
            <a:endParaRPr lang="es-ES_tradnl" sz="2400" baseline="-250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baseline="-25000" dirty="0">
                <a:solidFill>
                  <a:srgbClr val="1769B5"/>
                </a:solidFill>
              </a:rPr>
              <a:t>      </a:t>
            </a:r>
            <a:r>
              <a:rPr lang="es-ES_tradnl" sz="2400" baseline="-25000" dirty="0">
                <a:solidFill>
                  <a:srgbClr val="1769B5"/>
                </a:solidFill>
                <a:latin typeface="Apple Chancery"/>
                <a:cs typeface="Apple Chancery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Apple Chancery"/>
                <a:cs typeface="Apple Chancery"/>
              </a:rPr>
              <a:t>X</a:t>
            </a:r>
            <a:r>
              <a:rPr lang="es-ES_tradnl" sz="2400" baseline="-25000" dirty="0">
                <a:solidFill>
                  <a:srgbClr val="1769B5"/>
                </a:solidFill>
                <a:latin typeface="Apple Chancery"/>
                <a:cs typeface="Apple Chancery"/>
              </a:rPr>
              <a:t>B </a:t>
            </a:r>
            <a:r>
              <a:rPr lang="es-ES_tradnl" sz="2400" dirty="0">
                <a:solidFill>
                  <a:srgbClr val="1769B5"/>
                </a:solidFill>
              </a:rPr>
              <a:t>= 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B</a:t>
            </a:r>
            <a:r>
              <a:rPr lang="es-ES_tradnl" sz="2400" dirty="0">
                <a:solidFill>
                  <a:srgbClr val="1769B5"/>
                </a:solidFill>
              </a:rPr>
              <a:t>/(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A</a:t>
            </a:r>
            <a:r>
              <a:rPr lang="es-ES_tradnl" sz="2400" dirty="0" err="1">
                <a:solidFill>
                  <a:srgbClr val="1769B5"/>
                </a:solidFill>
              </a:rPr>
              <a:t>+n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B</a:t>
            </a:r>
            <a:r>
              <a:rPr lang="es-ES_tradnl" sz="2400" dirty="0">
                <a:solidFill>
                  <a:srgbClr val="1769B5"/>
                </a:solidFill>
              </a:rPr>
              <a:t>)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endParaRPr lang="es-ES_tradnl" sz="24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				                     </a:t>
            </a:r>
            <a:r>
              <a:rPr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X</a:t>
            </a:r>
            <a:r>
              <a:rPr lang="es-ES_tradnl" sz="2800" b="1" baseline="-25000" dirty="0">
                <a:solidFill>
                  <a:srgbClr val="FF0080"/>
                </a:solidFill>
              </a:rPr>
              <a:t>A</a:t>
            </a:r>
            <a:r>
              <a:rPr lang="es-ES_tradnl" sz="2800" b="1" dirty="0">
                <a:solidFill>
                  <a:srgbClr val="FF0080"/>
                </a:solidFill>
              </a:rPr>
              <a:t> + </a:t>
            </a:r>
            <a:r>
              <a:rPr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X</a:t>
            </a:r>
            <a:r>
              <a:rPr lang="es-ES_tradnl" sz="2800" b="1" baseline="-25000" dirty="0">
                <a:solidFill>
                  <a:srgbClr val="FF0080"/>
                </a:solidFill>
              </a:rPr>
              <a:t>B</a:t>
            </a:r>
            <a:r>
              <a:rPr lang="es-ES_tradnl" sz="2800" b="1" dirty="0">
                <a:solidFill>
                  <a:srgbClr val="FF0080"/>
                </a:solidFill>
              </a:rPr>
              <a:t> = 1</a:t>
            </a:r>
            <a:endParaRPr lang="es-ES" sz="2800" b="1" baseline="-25000" dirty="0">
              <a:solidFill>
                <a:srgbClr val="FF0080"/>
              </a:solidFill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F5EFB7F5-DC36-D442-AB77-CC960E075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44" y="933877"/>
            <a:ext cx="8229600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Se define como la relación entre los moles de un componente de la solución y los moles totales de las especies presentes en la solución. 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2F5C030E-42B9-3343-84AC-C11536595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0354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S"/>
          </a:p>
        </p:txBody>
      </p:sp>
      <p:grpSp>
        <p:nvGrpSpPr>
          <p:cNvPr id="15" name="Group 67">
            <a:extLst>
              <a:ext uri="{FF2B5EF4-FFF2-40B4-BE49-F238E27FC236}">
                <a16:creationId xmlns:a16="http://schemas.microsoft.com/office/drawing/2014/main" id="{02578A97-7C0B-9243-A5D5-578E345DB36C}"/>
              </a:ext>
            </a:extLst>
          </p:cNvPr>
          <p:cNvGrpSpPr>
            <a:grpSpLocks/>
          </p:cNvGrpSpPr>
          <p:nvPr/>
        </p:nvGrpSpPr>
        <p:grpSpPr bwMode="auto">
          <a:xfrm>
            <a:off x="865458" y="2259980"/>
            <a:ext cx="7532691" cy="968376"/>
            <a:chOff x="1238" y="1344"/>
            <a:chExt cx="4745" cy="610"/>
          </a:xfrm>
        </p:grpSpPr>
        <p:sp>
          <p:nvSpPr>
            <p:cNvPr id="17" name="Text Box 68">
              <a:extLst>
                <a:ext uri="{FF2B5EF4-FFF2-40B4-BE49-F238E27FC236}">
                  <a16:creationId xmlns:a16="http://schemas.microsoft.com/office/drawing/2014/main" id="{30B1CAA8-E4F7-3946-A83A-288A70823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45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>
                  <a:solidFill>
                    <a:srgbClr val="1769B5"/>
                  </a:solidFill>
                </a:rPr>
                <a:t>X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i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9">
              <a:extLst>
                <a:ext uri="{FF2B5EF4-FFF2-40B4-BE49-F238E27FC236}">
                  <a16:creationId xmlns:a16="http://schemas.microsoft.com/office/drawing/2014/main" id="{CC32254E-2247-6748-B089-DED41B48D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44"/>
              <a:ext cx="4215" cy="610"/>
              <a:chOff x="2064" y="1448"/>
              <a:chExt cx="4215" cy="610"/>
            </a:xfrm>
          </p:grpSpPr>
          <p:sp>
            <p:nvSpPr>
              <p:cNvPr id="19" name="Text Box 70">
                <a:extLst>
                  <a:ext uri="{FF2B5EF4-FFF2-40B4-BE49-F238E27FC236}">
                    <a16:creationId xmlns:a16="http://schemas.microsoft.com/office/drawing/2014/main" id="{1535C7D0-F5ED-044A-BB63-74A5F80E1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2" y="1448"/>
                <a:ext cx="106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Moles de i</a:t>
                </a:r>
              </a:p>
            </p:txBody>
          </p:sp>
          <p:sp>
            <p:nvSpPr>
              <p:cNvPr id="20" name="Text Box 71">
                <a:extLst>
                  <a:ext uri="{FF2B5EF4-FFF2-40B4-BE49-F238E27FC236}">
                    <a16:creationId xmlns:a16="http://schemas.microsoft.com/office/drawing/2014/main" id="{48CECD4E-CC1B-2041-9815-5455399602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728"/>
                <a:ext cx="421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Suma de los 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todo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los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componentes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1" name="Line 72">
                <a:extLst>
                  <a:ext uri="{FF2B5EF4-FFF2-40B4-BE49-F238E27FC236}">
                    <a16:creationId xmlns:a16="http://schemas.microsoft.com/office/drawing/2014/main" id="{2B372165-6518-E54A-A10E-C3248F2F7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5" y="1752"/>
                <a:ext cx="3168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23" name="Picture 31" descr="HM00030_">
            <a:extLst>
              <a:ext uri="{FF2B5EF4-FFF2-40B4-BE49-F238E27FC236}">
                <a16:creationId xmlns:a16="http://schemas.microsoft.com/office/drawing/2014/main" id="{9F9409DD-0B84-8C41-9D19-A59456C7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6D59A65-FCA9-9240-885D-E52A912AE288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9EB93B-1DDB-8143-9A10-F64D55CC2AFE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82712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05" y="191767"/>
            <a:ext cx="9034889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Calcular la fracción molar de H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100 g de solución al 20% m/m </a:t>
            </a:r>
            <a:endParaRPr lang="es-CL" altLang="es-CL" sz="2400" dirty="0">
              <a:solidFill>
                <a:schemeClr val="accent1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6" name="Group 67">
            <a:extLst>
              <a:ext uri="{FF2B5EF4-FFF2-40B4-BE49-F238E27FC236}">
                <a16:creationId xmlns:a16="http://schemas.microsoft.com/office/drawing/2014/main" id="{4E9A3618-C3F1-9848-8345-862E89908FF5}"/>
              </a:ext>
            </a:extLst>
          </p:cNvPr>
          <p:cNvGrpSpPr>
            <a:grpSpLocks/>
          </p:cNvGrpSpPr>
          <p:nvPr/>
        </p:nvGrpSpPr>
        <p:grpSpPr bwMode="auto">
          <a:xfrm>
            <a:off x="914174" y="1304653"/>
            <a:ext cx="2505076" cy="979488"/>
            <a:chOff x="1238" y="1337"/>
            <a:chExt cx="1578" cy="617"/>
          </a:xfrm>
        </p:grpSpPr>
        <p:sp>
          <p:nvSpPr>
            <p:cNvPr id="17" name="Text Box 68">
              <a:extLst>
                <a:ext uri="{FF2B5EF4-FFF2-40B4-BE49-F238E27FC236}">
                  <a16:creationId xmlns:a16="http://schemas.microsoft.com/office/drawing/2014/main" id="{C1FB7DFD-77BE-B844-BFF9-4E3FF5C31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>
                  <a:solidFill>
                    <a:srgbClr val="1769B5"/>
                  </a:solidFill>
                </a:rPr>
                <a:t>X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B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9">
              <a:extLst>
                <a:ext uri="{FF2B5EF4-FFF2-40B4-BE49-F238E27FC236}">
                  <a16:creationId xmlns:a16="http://schemas.microsoft.com/office/drawing/2014/main" id="{CB99177E-DE94-5447-8DF9-05525A523A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37"/>
              <a:ext cx="1048" cy="617"/>
              <a:chOff x="2064" y="1441"/>
              <a:chExt cx="1048" cy="617"/>
            </a:xfrm>
          </p:grpSpPr>
          <p:sp>
            <p:nvSpPr>
              <p:cNvPr id="20" name="Text Box 70">
                <a:extLst>
                  <a:ext uri="{FF2B5EF4-FFF2-40B4-BE49-F238E27FC236}">
                    <a16:creationId xmlns:a16="http://schemas.microsoft.com/office/drawing/2014/main" id="{47BFDE15-7734-8848-9E5F-6D4AA25413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31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n</a:t>
                </a:r>
                <a:r>
                  <a:rPr lang="en-US" sz="2800" baseline="-25000" dirty="0" err="1">
                    <a:solidFill>
                      <a:srgbClr val="1769B5"/>
                    </a:solidFill>
                  </a:rPr>
                  <a:t>B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1" name="Text Box 71">
                <a:extLst>
                  <a:ext uri="{FF2B5EF4-FFF2-40B4-BE49-F238E27FC236}">
                    <a16:creationId xmlns:a16="http://schemas.microsoft.com/office/drawing/2014/main" id="{DCC201A5-112B-1846-B534-CAF3E3E967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728"/>
                <a:ext cx="9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(N</a:t>
                </a:r>
                <a:r>
                  <a:rPr lang="en-US" sz="2800" baseline="-25000" dirty="0">
                    <a:solidFill>
                      <a:srgbClr val="1769B5"/>
                    </a:solidFill>
                  </a:rPr>
                  <a:t>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+ N</a:t>
                </a:r>
                <a:r>
                  <a:rPr lang="en-US" sz="2800" baseline="-25000" dirty="0">
                    <a:solidFill>
                      <a:srgbClr val="1769B5"/>
                    </a:solidFill>
                  </a:rPr>
                  <a:t>B</a:t>
                </a:r>
                <a:r>
                  <a:rPr lang="en-US" sz="2800" dirty="0">
                    <a:solidFill>
                      <a:srgbClr val="1769B5"/>
                    </a:solidFill>
                  </a:rPr>
                  <a:t>)</a:t>
                </a:r>
              </a:p>
            </p:txBody>
          </p:sp>
          <p:sp>
            <p:nvSpPr>
              <p:cNvPr id="22" name="Line 72">
                <a:extLst>
                  <a:ext uri="{FF2B5EF4-FFF2-40B4-BE49-F238E27FC236}">
                    <a16:creationId xmlns:a16="http://schemas.microsoft.com/office/drawing/2014/main" id="{DCCA76E0-79E1-3549-8CB7-CA72F69A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1778"/>
                <a:ext cx="992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23" name="Group 67">
            <a:extLst>
              <a:ext uri="{FF2B5EF4-FFF2-40B4-BE49-F238E27FC236}">
                <a16:creationId xmlns:a16="http://schemas.microsoft.com/office/drawing/2014/main" id="{B4184849-4A88-2742-B7D0-437B1A1E5515}"/>
              </a:ext>
            </a:extLst>
          </p:cNvPr>
          <p:cNvGrpSpPr>
            <a:grpSpLocks/>
          </p:cNvGrpSpPr>
          <p:nvPr/>
        </p:nvGrpSpPr>
        <p:grpSpPr bwMode="auto">
          <a:xfrm>
            <a:off x="883757" y="5351154"/>
            <a:ext cx="3195641" cy="979488"/>
            <a:chOff x="1238" y="1337"/>
            <a:chExt cx="2013" cy="617"/>
          </a:xfrm>
        </p:grpSpPr>
        <p:sp>
          <p:nvSpPr>
            <p:cNvPr id="24" name="Text Box 68">
              <a:extLst>
                <a:ext uri="{FF2B5EF4-FFF2-40B4-BE49-F238E27FC236}">
                  <a16:creationId xmlns:a16="http://schemas.microsoft.com/office/drawing/2014/main" id="{38ED9BB5-73EA-C941-9656-E26349A3A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>
                  <a:solidFill>
                    <a:srgbClr val="1769B5"/>
                  </a:solidFill>
                </a:rPr>
                <a:t>X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B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25" name="Group 69">
              <a:extLst>
                <a:ext uri="{FF2B5EF4-FFF2-40B4-BE49-F238E27FC236}">
                  <a16:creationId xmlns:a16="http://schemas.microsoft.com/office/drawing/2014/main" id="{948E11BD-AED5-0541-B5DC-9F03B5613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37"/>
              <a:ext cx="1483" cy="617"/>
              <a:chOff x="2064" y="1441"/>
              <a:chExt cx="1483" cy="617"/>
            </a:xfrm>
          </p:grpSpPr>
          <p:sp>
            <p:nvSpPr>
              <p:cNvPr id="26" name="Text Box 70">
                <a:extLst>
                  <a:ext uri="{FF2B5EF4-FFF2-40B4-BE49-F238E27FC236}">
                    <a16:creationId xmlns:a16="http://schemas.microsoft.com/office/drawing/2014/main" id="{9DF0F2CB-FD42-8C40-A2F6-24B96D7A3A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57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0,2 n</a:t>
                </a:r>
              </a:p>
            </p:txBody>
          </p:sp>
          <p:sp>
            <p:nvSpPr>
              <p:cNvPr id="27" name="Text Box 71">
                <a:extLst>
                  <a:ext uri="{FF2B5EF4-FFF2-40B4-BE49-F238E27FC236}">
                    <a16:creationId xmlns:a16="http://schemas.microsoft.com/office/drawing/2014/main" id="{9A322B5D-76D8-BB4E-BD90-8AF4C3CB07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728"/>
                <a:ext cx="148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(4,44 n + 0,2</a:t>
                </a:r>
                <a:r>
                  <a:rPr lang="en-US" sz="2800" baseline="-25000" dirty="0">
                    <a:solidFill>
                      <a:srgbClr val="1769B5"/>
                    </a:solidFill>
                  </a:rPr>
                  <a:t> </a:t>
                </a:r>
                <a:r>
                  <a:rPr lang="en-US" sz="2800" dirty="0">
                    <a:solidFill>
                      <a:srgbClr val="1769B5"/>
                    </a:solidFill>
                  </a:rPr>
                  <a:t>n)</a:t>
                </a:r>
              </a:p>
            </p:txBody>
          </p:sp>
          <p:sp>
            <p:nvSpPr>
              <p:cNvPr id="28" name="Line 72">
                <a:extLst>
                  <a:ext uri="{FF2B5EF4-FFF2-40B4-BE49-F238E27FC236}">
                    <a16:creationId xmlns:a16="http://schemas.microsoft.com/office/drawing/2014/main" id="{B72FF677-D6DE-7645-8391-BE1C8B47B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1771"/>
                <a:ext cx="1384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9" name="Text Box 68">
            <a:extLst>
              <a:ext uri="{FF2B5EF4-FFF2-40B4-BE49-F238E27FC236}">
                <a16:creationId xmlns:a16="http://schemas.microsoft.com/office/drawing/2014/main" id="{AF495F38-3F2C-3641-8574-0B2D96B74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550" y="5589280"/>
            <a:ext cx="1430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 </a:t>
            </a:r>
            <a:r>
              <a:rPr lang="en-US" sz="2800" b="1" dirty="0">
                <a:solidFill>
                  <a:srgbClr val="1769B5"/>
                </a:solidFill>
              </a:rPr>
              <a:t>= 0,043 </a:t>
            </a:r>
            <a:endParaRPr lang="en-US" sz="2800" b="1" i="1" dirty="0">
              <a:solidFill>
                <a:srgbClr val="1769B5"/>
              </a:solidFill>
            </a:endParaRPr>
          </a:p>
        </p:txBody>
      </p:sp>
      <p:grpSp>
        <p:nvGrpSpPr>
          <p:cNvPr id="30" name="Group 67">
            <a:extLst>
              <a:ext uri="{FF2B5EF4-FFF2-40B4-BE49-F238E27FC236}">
                <a16:creationId xmlns:a16="http://schemas.microsoft.com/office/drawing/2014/main" id="{6C69D725-1F79-1F41-93DE-EACE80C53549}"/>
              </a:ext>
            </a:extLst>
          </p:cNvPr>
          <p:cNvGrpSpPr>
            <a:grpSpLocks/>
          </p:cNvGrpSpPr>
          <p:nvPr/>
        </p:nvGrpSpPr>
        <p:grpSpPr bwMode="auto">
          <a:xfrm>
            <a:off x="3123389" y="3928709"/>
            <a:ext cx="2505076" cy="995363"/>
            <a:chOff x="1238" y="1337"/>
            <a:chExt cx="1578" cy="627"/>
          </a:xfrm>
        </p:grpSpPr>
        <p:sp>
          <p:nvSpPr>
            <p:cNvPr id="31" name="Text Box 68">
              <a:extLst>
                <a:ext uri="{FF2B5EF4-FFF2-40B4-BE49-F238E27FC236}">
                  <a16:creationId xmlns:a16="http://schemas.microsoft.com/office/drawing/2014/main" id="{A7E3C20A-E7CA-3347-92F4-ADC807698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 err="1">
                  <a:solidFill>
                    <a:srgbClr val="1769B5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1769B5"/>
                  </a:solidFill>
                </a:rPr>
                <a:t>B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32" name="Group 69">
              <a:extLst>
                <a:ext uri="{FF2B5EF4-FFF2-40B4-BE49-F238E27FC236}">
                  <a16:creationId xmlns:a16="http://schemas.microsoft.com/office/drawing/2014/main" id="{12951F02-6B28-EE4D-ADCF-514A0A2BE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337"/>
              <a:ext cx="992" cy="627"/>
              <a:chOff x="2120" y="1441"/>
              <a:chExt cx="992" cy="627"/>
            </a:xfrm>
          </p:grpSpPr>
          <p:sp>
            <p:nvSpPr>
              <p:cNvPr id="33" name="Text Box 70">
                <a:extLst>
                  <a:ext uri="{FF2B5EF4-FFF2-40B4-BE49-F238E27FC236}">
                    <a16:creationId xmlns:a16="http://schemas.microsoft.com/office/drawing/2014/main" id="{DC1B8606-9AC1-6F42-963E-C66FDF7B20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5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20 g</a:t>
                </a:r>
              </a:p>
            </p:txBody>
          </p:sp>
          <p:sp>
            <p:nvSpPr>
              <p:cNvPr id="34" name="Text Box 71">
                <a:extLst>
                  <a:ext uri="{FF2B5EF4-FFF2-40B4-BE49-F238E27FC236}">
                    <a16:creationId xmlns:a16="http://schemas.microsoft.com/office/drawing/2014/main" id="{BBC9CC1C-6960-7C42-8964-4E3C4F4318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1738"/>
                <a:ext cx="9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98 g/mol</a:t>
                </a:r>
              </a:p>
            </p:txBody>
          </p:sp>
          <p:sp>
            <p:nvSpPr>
              <p:cNvPr id="35" name="Line 72">
                <a:extLst>
                  <a:ext uri="{FF2B5EF4-FFF2-40B4-BE49-F238E27FC236}">
                    <a16:creationId xmlns:a16="http://schemas.microsoft.com/office/drawing/2014/main" id="{8466AB57-4305-714F-A270-3936291BA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1778"/>
                <a:ext cx="992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36" name="Group 67">
            <a:extLst>
              <a:ext uri="{FF2B5EF4-FFF2-40B4-BE49-F238E27FC236}">
                <a16:creationId xmlns:a16="http://schemas.microsoft.com/office/drawing/2014/main" id="{BE31FF91-3299-C84D-8144-1D312EDCF97A}"/>
              </a:ext>
            </a:extLst>
          </p:cNvPr>
          <p:cNvGrpSpPr>
            <a:grpSpLocks/>
          </p:cNvGrpSpPr>
          <p:nvPr/>
        </p:nvGrpSpPr>
        <p:grpSpPr bwMode="auto">
          <a:xfrm>
            <a:off x="3109688" y="2593349"/>
            <a:ext cx="2522539" cy="1028701"/>
            <a:chOff x="1238" y="1337"/>
            <a:chExt cx="1589" cy="648"/>
          </a:xfrm>
        </p:grpSpPr>
        <p:sp>
          <p:nvSpPr>
            <p:cNvPr id="37" name="Text Box 68">
              <a:extLst>
                <a:ext uri="{FF2B5EF4-FFF2-40B4-BE49-F238E27FC236}">
                  <a16:creationId xmlns:a16="http://schemas.microsoft.com/office/drawing/2014/main" id="{69D4FB10-A9F2-A542-A7A3-DA9C9DB80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 err="1">
                  <a:solidFill>
                    <a:srgbClr val="1769B5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1769B5"/>
                  </a:solidFill>
                </a:rPr>
                <a:t>A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38" name="Group 69">
              <a:extLst>
                <a:ext uri="{FF2B5EF4-FFF2-40B4-BE49-F238E27FC236}">
                  <a16:creationId xmlns:a16="http://schemas.microsoft.com/office/drawing/2014/main" id="{8E5F6475-7386-A64F-9651-33DBB555D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337"/>
              <a:ext cx="1003" cy="648"/>
              <a:chOff x="2120" y="1441"/>
              <a:chExt cx="1003" cy="648"/>
            </a:xfrm>
          </p:grpSpPr>
          <p:sp>
            <p:nvSpPr>
              <p:cNvPr id="39" name="Text Box 70">
                <a:extLst>
                  <a:ext uri="{FF2B5EF4-FFF2-40B4-BE49-F238E27FC236}">
                    <a16:creationId xmlns:a16="http://schemas.microsoft.com/office/drawing/2014/main" id="{84F6B683-5F59-BB47-8B33-5FE964192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5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80 g</a:t>
                </a:r>
              </a:p>
            </p:txBody>
          </p:sp>
          <p:sp>
            <p:nvSpPr>
              <p:cNvPr id="40" name="Text Box 71">
                <a:extLst>
                  <a:ext uri="{FF2B5EF4-FFF2-40B4-BE49-F238E27FC236}">
                    <a16:creationId xmlns:a16="http://schemas.microsoft.com/office/drawing/2014/main" id="{CA5F569F-66F1-1249-8C3F-9B151BDD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0" y="1759"/>
                <a:ext cx="100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18 g/ mol</a:t>
                </a:r>
              </a:p>
            </p:txBody>
          </p:sp>
          <p:sp>
            <p:nvSpPr>
              <p:cNvPr id="41" name="Line 72">
                <a:extLst>
                  <a:ext uri="{FF2B5EF4-FFF2-40B4-BE49-F238E27FC236}">
                    <a16:creationId xmlns:a16="http://schemas.microsoft.com/office/drawing/2014/main" id="{1435FB0C-F864-7046-944A-C2B2F5D87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1778"/>
                <a:ext cx="992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42" name="Text Box 68">
            <a:extLst>
              <a:ext uri="{FF2B5EF4-FFF2-40B4-BE49-F238E27FC236}">
                <a16:creationId xmlns:a16="http://schemas.microsoft.com/office/drawing/2014/main" id="{745153C9-6473-C34D-ABC8-313AEC4C9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922" y="2855287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2F92"/>
                </a:solidFill>
              </a:rPr>
              <a:t>= 4,4 n H</a:t>
            </a:r>
            <a:r>
              <a:rPr lang="en-US" sz="2800" b="1" baseline="-25000" dirty="0">
                <a:solidFill>
                  <a:srgbClr val="FF2F92"/>
                </a:solidFill>
              </a:rPr>
              <a:t>2</a:t>
            </a:r>
            <a:r>
              <a:rPr lang="en-US" sz="2800" b="1" dirty="0">
                <a:solidFill>
                  <a:srgbClr val="FF2F92"/>
                </a:solidFill>
              </a:rPr>
              <a:t>O </a:t>
            </a:r>
            <a:endParaRPr lang="en-US" sz="2800" b="1" i="1" dirty="0">
              <a:solidFill>
                <a:srgbClr val="FF2F92"/>
              </a:solidFill>
            </a:endParaRPr>
          </a:p>
        </p:txBody>
      </p:sp>
      <p:sp>
        <p:nvSpPr>
          <p:cNvPr id="43" name="Text Box 68">
            <a:extLst>
              <a:ext uri="{FF2B5EF4-FFF2-40B4-BE49-F238E27FC236}">
                <a16:creationId xmlns:a16="http://schemas.microsoft.com/office/drawing/2014/main" id="{1F5C1A3B-D049-7947-9D01-01AF4282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777" y="4202087"/>
            <a:ext cx="2284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2F92"/>
                </a:solidFill>
              </a:rPr>
              <a:t>= 0,2 n H</a:t>
            </a:r>
            <a:r>
              <a:rPr lang="en-US" sz="2800" b="1" baseline="-25000" dirty="0">
                <a:solidFill>
                  <a:srgbClr val="FF2F92"/>
                </a:solidFill>
              </a:rPr>
              <a:t>2</a:t>
            </a:r>
            <a:r>
              <a:rPr lang="en-US" sz="2800" b="1" dirty="0">
                <a:solidFill>
                  <a:srgbClr val="FF2F92"/>
                </a:solidFill>
              </a:rPr>
              <a:t>SO</a:t>
            </a:r>
            <a:r>
              <a:rPr lang="en-US" sz="2800" b="1" baseline="-25000" dirty="0">
                <a:solidFill>
                  <a:srgbClr val="FF2F92"/>
                </a:solidFill>
              </a:rPr>
              <a:t>4</a:t>
            </a:r>
            <a:r>
              <a:rPr lang="en-US" sz="2800" b="1" dirty="0">
                <a:solidFill>
                  <a:srgbClr val="FF2F92"/>
                </a:solidFill>
              </a:rPr>
              <a:t> </a:t>
            </a:r>
            <a:endParaRPr lang="en-US" sz="2800" b="1" i="1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37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4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38</a:t>
            </a:fld>
            <a:endParaRPr lang="es-CL" sz="24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CAB8E6A-4480-5D41-B1C1-5F2E19CB9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83" y="119853"/>
            <a:ext cx="501778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Partes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por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Millón</a:t>
            </a:r>
            <a:r>
              <a:rPr lang="en-US" sz="3200" b="1" dirty="0">
                <a:solidFill>
                  <a:srgbClr val="FF2F92"/>
                </a:solidFill>
              </a:rPr>
              <a:t> (ppm)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0356D804-E9FE-F54E-855D-772168C26A29}"/>
              </a:ext>
            </a:extLst>
          </p:cNvPr>
          <p:cNvGrpSpPr>
            <a:grpSpLocks/>
          </p:cNvGrpSpPr>
          <p:nvPr/>
        </p:nvGrpSpPr>
        <p:grpSpPr bwMode="auto">
          <a:xfrm>
            <a:off x="1098656" y="1352393"/>
            <a:ext cx="7156409" cy="1131888"/>
            <a:chOff x="750" y="2802"/>
            <a:chExt cx="2693" cy="713"/>
          </a:xfrm>
        </p:grpSpPr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D971F5CE-3C4F-2B44-B0D3-32BD2A0BD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(mg/L)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8" name="Group 26">
              <a:extLst>
                <a:ext uri="{FF2B5EF4-FFF2-40B4-BE49-F238E27FC236}">
                  <a16:creationId xmlns:a16="http://schemas.microsoft.com/office/drawing/2014/main" id="{E0B6D8A6-8B20-BA40-B62C-DA0F844B5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" y="2802"/>
              <a:ext cx="1746" cy="713"/>
              <a:chOff x="1697" y="2802"/>
              <a:chExt cx="1746" cy="713"/>
            </a:xfrm>
          </p:grpSpPr>
          <p:sp>
            <p:nvSpPr>
              <p:cNvPr id="9" name="Text Box 23">
                <a:extLst>
                  <a:ext uri="{FF2B5EF4-FFF2-40B4-BE49-F238E27FC236}">
                    <a16:creationId xmlns:a16="http://schemas.microsoft.com/office/drawing/2014/main" id="{D561E8FF-6A12-EF44-BA9E-69F6132D0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1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(mg)</a:t>
                </a:r>
              </a:p>
            </p:txBody>
          </p:sp>
          <p:sp>
            <p:nvSpPr>
              <p:cNvPr id="10" name="Text Box 24">
                <a:extLst>
                  <a:ext uri="{FF2B5EF4-FFF2-40B4-BE49-F238E27FC236}">
                    <a16:creationId xmlns:a16="http://schemas.microsoft.com/office/drawing/2014/main" id="{BF37084F-8EC6-FC4E-9927-236E2C62C8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6" y="3185"/>
                <a:ext cx="169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disolución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(L)</a:t>
                </a:r>
              </a:p>
            </p:txBody>
          </p:sp>
          <p:sp>
            <p:nvSpPr>
              <p:cNvPr id="12" name="Line 25">
                <a:extLst>
                  <a:ext uri="{FF2B5EF4-FFF2-40B4-BE49-F238E27FC236}">
                    <a16:creationId xmlns:a16="http://schemas.microsoft.com/office/drawing/2014/main" id="{4D36E8AC-E305-FF48-ADE9-9D5A21A7D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153"/>
                <a:ext cx="1583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383645CF-4EB8-F740-A0C0-C0E4DC38C8C1}"/>
              </a:ext>
            </a:extLst>
          </p:cNvPr>
          <p:cNvGrpSpPr>
            <a:grpSpLocks/>
          </p:cNvGrpSpPr>
          <p:nvPr/>
        </p:nvGrpSpPr>
        <p:grpSpPr bwMode="auto">
          <a:xfrm>
            <a:off x="1130763" y="3393198"/>
            <a:ext cx="6723250" cy="1131888"/>
            <a:chOff x="750" y="2802"/>
            <a:chExt cx="2530" cy="713"/>
          </a:xfrm>
        </p:grpSpPr>
        <p:sp>
          <p:nvSpPr>
            <p:cNvPr id="14" name="Text Box 21">
              <a:extLst>
                <a:ext uri="{FF2B5EF4-FFF2-40B4-BE49-F238E27FC236}">
                  <a16:creationId xmlns:a16="http://schemas.microsoft.com/office/drawing/2014/main" id="{72DCA947-4048-484A-81BC-1063094D9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(mg/Kg)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5D256249-7C04-814E-B387-DB859332A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" y="2802"/>
              <a:ext cx="1583" cy="713"/>
              <a:chOff x="1697" y="2802"/>
              <a:chExt cx="1583" cy="713"/>
            </a:xfrm>
          </p:grpSpPr>
          <p:sp>
            <p:nvSpPr>
              <p:cNvPr id="17" name="Text Box 23">
                <a:extLst>
                  <a:ext uri="{FF2B5EF4-FFF2-40B4-BE49-F238E27FC236}">
                    <a16:creationId xmlns:a16="http://schemas.microsoft.com/office/drawing/2014/main" id="{B04A81A4-0EE3-2B40-87C6-93FF7D5454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9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(mg)</a:t>
                </a:r>
              </a:p>
            </p:txBody>
          </p:sp>
          <p:sp>
            <p:nvSpPr>
              <p:cNvPr id="18" name="Text Box 24">
                <a:extLst>
                  <a:ext uri="{FF2B5EF4-FFF2-40B4-BE49-F238E27FC236}">
                    <a16:creationId xmlns:a16="http://schemas.microsoft.com/office/drawing/2014/main" id="{379C405F-948A-D74A-9FD5-30ED5FFE86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5" y="3185"/>
                <a:ext cx="146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disolución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19" name="Line 25">
                <a:extLst>
                  <a:ext uri="{FF2B5EF4-FFF2-40B4-BE49-F238E27FC236}">
                    <a16:creationId xmlns:a16="http://schemas.microsoft.com/office/drawing/2014/main" id="{9D974944-C47E-2A4E-AFC3-AEF0CCA9E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153"/>
                <a:ext cx="1583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21" name="Picture 31" descr="HM00030_">
            <a:extLst>
              <a:ext uri="{FF2B5EF4-FFF2-40B4-BE49-F238E27FC236}">
                <a16:creationId xmlns:a16="http://schemas.microsoft.com/office/drawing/2014/main" id="{8FC970E0-0086-0044-A784-6DA54C139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11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39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F176C51-43E0-7349-8839-9FB79A42E5B8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ED2D18-E437-DA4C-8E42-7FCACF22919D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03868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_tradn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ES_tradn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ES_tradnl" sz="240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9EAD65C2-A2CA-AC42-8E65-AB9249F7C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6039"/>
            <a:ext cx="9029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</a:t>
            </a:r>
            <a:r>
              <a:rPr lang="es-ES_tradnl" sz="2400" b="1" i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</a:t>
            </a:r>
            <a:r>
              <a:rPr lang="es-ES_tradnl" sz="2400" b="1" i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olución</a:t>
            </a:r>
            <a:r>
              <a:rPr lang="es-ES_tradnl" sz="2400" b="1" i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una mezcla homogénea de 2 o más sustancias</a:t>
            </a:r>
            <a:endParaRPr lang="es-ES_tradnl" sz="2400" b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6D0C0A4-FAE4-AD44-BAB5-125E7E7C8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77139"/>
            <a:ext cx="9315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</a:t>
            </a:r>
            <a:r>
              <a:rPr lang="es-ES_tradnl" sz="2400" b="1" i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soluto</a:t>
            </a: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es(son) la sustancia(s) presente en la cantidad mas pequeña</a:t>
            </a: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0330FA89-E997-1147-9E6E-FA57072D1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2685947"/>
            <a:ext cx="97395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</a:t>
            </a:r>
            <a:r>
              <a:rPr lang="es-ES_tradnl" sz="2400" b="1" i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solvente</a:t>
            </a: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 la sustancia en la cantidad más grande.</a:t>
            </a:r>
          </a:p>
        </p:txBody>
      </p:sp>
      <p:grpSp>
        <p:nvGrpSpPr>
          <p:cNvPr id="12" name="Group 32">
            <a:extLst>
              <a:ext uri="{FF2B5EF4-FFF2-40B4-BE49-F238E27FC236}">
                <a16:creationId xmlns:a16="http://schemas.microsoft.com/office/drawing/2014/main" id="{E2155029-DFC2-6E40-B653-80D0F08384EE}"/>
              </a:ext>
            </a:extLst>
          </p:cNvPr>
          <p:cNvGrpSpPr>
            <a:grpSpLocks/>
          </p:cNvGrpSpPr>
          <p:nvPr/>
        </p:nvGrpSpPr>
        <p:grpSpPr bwMode="auto">
          <a:xfrm>
            <a:off x="263526" y="3671294"/>
            <a:ext cx="5337175" cy="461963"/>
            <a:chOff x="321" y="2545"/>
            <a:chExt cx="3362" cy="291"/>
          </a:xfrm>
        </p:grpSpPr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91DFB972-DF58-A249-8843-BF387BF4E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" y="2545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s-ES_tradnl" sz="2400" b="1" u="sng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Solución</a:t>
              </a:r>
            </a:p>
          </p:txBody>
        </p: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56045726-AEDF-1340-96CE-EE6B26A65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5" y="2545"/>
              <a:ext cx="9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s-ES_tradnl" sz="2400" b="1" u="sng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Solvente</a:t>
              </a:r>
            </a:p>
          </p:txBody>
        </p:sp>
        <p:sp>
          <p:nvSpPr>
            <p:cNvPr id="15" name="Text Box 21">
              <a:extLst>
                <a:ext uri="{FF2B5EF4-FFF2-40B4-BE49-F238E27FC236}">
                  <a16:creationId xmlns:a16="http://schemas.microsoft.com/office/drawing/2014/main" id="{1C186CA1-FCCD-4543-9365-C8EDB67D2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" y="2545"/>
              <a:ext cx="7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s-ES_tradnl" sz="2400" b="1" u="sng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Soluto</a:t>
              </a:r>
            </a:p>
          </p:txBody>
        </p:sp>
      </p:grpSp>
      <p:sp>
        <p:nvSpPr>
          <p:cNvPr id="17" name="Text Box 22">
            <a:extLst>
              <a:ext uri="{FF2B5EF4-FFF2-40B4-BE49-F238E27FC236}">
                <a16:creationId xmlns:a16="http://schemas.microsoft.com/office/drawing/2014/main" id="{00171C2E-B0C5-E647-B11A-5336F3D17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4294501"/>
            <a:ext cx="15664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Bebida (</a:t>
            </a:r>
            <a:r>
              <a:rPr lang="es-ES_tradnl" sz="2400" i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4DDA80D8-27D3-3A4E-8413-C001B21C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962456"/>
            <a:ext cx="12731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Aire (</a:t>
            </a:r>
            <a:r>
              <a:rPr lang="es-ES_tradnl" sz="2400" i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C8A453A1-BCD0-9A44-A7A1-91C927A93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5650208"/>
            <a:ext cx="20297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Soldadura(</a:t>
            </a:r>
            <a:r>
              <a:rPr lang="es-ES_tradnl" sz="2400" i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E0FFE87A-94DA-2340-A87A-558F637AD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368" y="4235081"/>
            <a:ext cx="7793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1C2ED513-6731-954D-B080-2D338A22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07" y="4962456"/>
            <a:ext cx="5838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_tradnl" sz="24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2495F98-E904-924C-BAAA-6F27A3114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218" y="5650208"/>
            <a:ext cx="5485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</a:t>
            </a:r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9940D436-D41E-C44D-8181-A4040D03E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50" y="4296089"/>
            <a:ext cx="1994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Azucar, CO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_tradnl" sz="24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EC4B196D-107D-AB47-AA7D-7072E6F65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50" y="4983508"/>
            <a:ext cx="18517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Ar, CH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_tradnl" sz="24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9E1B2694-F638-024E-9D37-5791261B6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5247" y="5650208"/>
            <a:ext cx="810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Sn</a:t>
            </a:r>
          </a:p>
        </p:txBody>
      </p:sp>
      <p:pic>
        <p:nvPicPr>
          <p:cNvPr id="27" name="Picture 31" descr="D:\mhp\Common\MSShared\Clipart\CorpPrem\j0079097.wmf">
            <a:extLst>
              <a:ext uri="{FF2B5EF4-FFF2-40B4-BE49-F238E27FC236}">
                <a16:creationId xmlns:a16="http://schemas.microsoft.com/office/drawing/2014/main" id="{936124B8-1E5F-2B48-887C-67FFE204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280" y="4133257"/>
            <a:ext cx="17621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46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37" y="476672"/>
            <a:ext cx="90715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control sanitario se detectan 5 mg de mercurio en un pescado de 1,5 Kg. Calcula la concentración en ppm (mg/Kg)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46A8C15B-6C27-D043-A62A-85EE7E23B208}"/>
              </a:ext>
            </a:extLst>
          </p:cNvPr>
          <p:cNvGrpSpPr>
            <a:grpSpLocks/>
          </p:cNvGrpSpPr>
          <p:nvPr/>
        </p:nvGrpSpPr>
        <p:grpSpPr bwMode="auto">
          <a:xfrm>
            <a:off x="959313" y="2240308"/>
            <a:ext cx="6744509" cy="1131888"/>
            <a:chOff x="750" y="2802"/>
            <a:chExt cx="2538" cy="713"/>
          </a:xfrm>
        </p:grpSpPr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8C583EDA-204A-4349-B349-5005BC9D0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(mg/Kg)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8" name="Group 26">
              <a:extLst>
                <a:ext uri="{FF2B5EF4-FFF2-40B4-BE49-F238E27FC236}">
                  <a16:creationId xmlns:a16="http://schemas.microsoft.com/office/drawing/2014/main" id="{C601B2B8-1F88-EF4F-99A7-5BEA6CD61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" y="2802"/>
              <a:ext cx="1591" cy="713"/>
              <a:chOff x="1697" y="2802"/>
              <a:chExt cx="1591" cy="713"/>
            </a:xfrm>
          </p:grpSpPr>
          <p:sp>
            <p:nvSpPr>
              <p:cNvPr id="9" name="Text Box 23">
                <a:extLst>
                  <a:ext uri="{FF2B5EF4-FFF2-40B4-BE49-F238E27FC236}">
                    <a16:creationId xmlns:a16="http://schemas.microsoft.com/office/drawing/2014/main" id="{77EF4DA3-6A3C-6D48-B9D4-AFCCEF6DD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6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(mg)</a:t>
                </a:r>
              </a:p>
            </p:txBody>
          </p:sp>
          <p:sp>
            <p:nvSpPr>
              <p:cNvPr id="10" name="Text Box 24">
                <a:extLst>
                  <a:ext uri="{FF2B5EF4-FFF2-40B4-BE49-F238E27FC236}">
                    <a16:creationId xmlns:a16="http://schemas.microsoft.com/office/drawing/2014/main" id="{51FD21AC-7B82-9242-A62E-91FD9BC2E3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7" y="3185"/>
                <a:ext cx="146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disolución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12" name="Line 25">
                <a:extLst>
                  <a:ext uri="{FF2B5EF4-FFF2-40B4-BE49-F238E27FC236}">
                    <a16:creationId xmlns:a16="http://schemas.microsoft.com/office/drawing/2014/main" id="{C37F8894-6212-4E4C-98CF-DCCCB74BA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153"/>
                <a:ext cx="1583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66614AB0-80FF-DE4E-A440-BB0E6A05CE1B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4025836"/>
            <a:ext cx="4775368" cy="1108075"/>
            <a:chOff x="750" y="2831"/>
            <a:chExt cx="1797" cy="698"/>
          </a:xfrm>
        </p:grpSpPr>
        <p:sp>
          <p:nvSpPr>
            <p:cNvPr id="14" name="Text Box 21">
              <a:extLst>
                <a:ext uri="{FF2B5EF4-FFF2-40B4-BE49-F238E27FC236}">
                  <a16:creationId xmlns:a16="http://schemas.microsoft.com/office/drawing/2014/main" id="{338EC23B-BD83-1843-9322-961AF3871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(mg/Kg)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3289B62B-D414-DA4C-A96D-CC81B56E6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6" y="2831"/>
              <a:ext cx="551" cy="698"/>
              <a:chOff x="1996" y="2831"/>
              <a:chExt cx="551" cy="698"/>
            </a:xfrm>
          </p:grpSpPr>
          <p:sp>
            <p:nvSpPr>
              <p:cNvPr id="16" name="Text Box 23">
                <a:extLst>
                  <a:ext uri="{FF2B5EF4-FFF2-40B4-BE49-F238E27FC236}">
                    <a16:creationId xmlns:a16="http://schemas.microsoft.com/office/drawing/2014/main" id="{A062240F-07CD-5343-A270-DFB3B4DEAA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6" y="2831"/>
                <a:ext cx="36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5 mg</a:t>
                </a:r>
              </a:p>
            </p:txBody>
          </p:sp>
          <p:sp>
            <p:nvSpPr>
              <p:cNvPr id="17" name="Text Box 24">
                <a:extLst>
                  <a:ext uri="{FF2B5EF4-FFF2-40B4-BE49-F238E27FC236}">
                    <a16:creationId xmlns:a16="http://schemas.microsoft.com/office/drawing/2014/main" id="{396D0C37-1980-F144-95EC-0BC7E286E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6" y="3199"/>
                <a:ext cx="5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1,5 kg</a:t>
                </a:r>
              </a:p>
            </p:txBody>
          </p:sp>
        </p:grpSp>
      </p:grpSp>
      <p:sp>
        <p:nvSpPr>
          <p:cNvPr id="20" name="Line 25">
            <a:extLst>
              <a:ext uri="{FF2B5EF4-FFF2-40B4-BE49-F238E27FC236}">
                <a16:creationId xmlns:a16="http://schemas.microsoft.com/office/drawing/2014/main" id="{C2807596-0A07-E845-94AE-D169FFDB8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129" y="4557566"/>
            <a:ext cx="2610593" cy="9010"/>
          </a:xfrm>
          <a:prstGeom prst="line">
            <a:avLst/>
          </a:prstGeom>
          <a:noFill/>
          <a:ln w="31750">
            <a:solidFill>
              <a:srgbClr val="1769B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CL">
              <a:solidFill>
                <a:srgbClr val="1769B5"/>
              </a:solidFill>
            </a:endParaRP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43D2D86-6150-854A-B80B-C30779068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10" y="4276660"/>
            <a:ext cx="39794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srgbClr val="1769B5"/>
                </a:solidFill>
              </a:rPr>
              <a:t>= </a:t>
            </a:r>
            <a:r>
              <a:rPr lang="en-US" sz="2800" b="1" dirty="0">
                <a:solidFill>
                  <a:srgbClr val="FF2F92"/>
                </a:solidFill>
              </a:rPr>
              <a:t>3,33 mg/Kg</a:t>
            </a:r>
            <a:r>
              <a:rPr lang="en-US" sz="2800" dirty="0">
                <a:solidFill>
                  <a:srgbClr val="1769B5"/>
                </a:solidFill>
              </a:rPr>
              <a:t> = </a:t>
            </a:r>
            <a:r>
              <a:rPr lang="en-US" sz="2800" b="1" dirty="0">
                <a:solidFill>
                  <a:srgbClr val="FF2F92"/>
                </a:solidFill>
              </a:rPr>
              <a:t>3,33 ppm</a:t>
            </a:r>
          </a:p>
        </p:txBody>
      </p:sp>
    </p:spTree>
    <p:extLst>
      <p:ext uri="{BB962C8B-B14F-4D97-AF65-F5344CB8AC3E}">
        <p14:creationId xmlns:p14="http://schemas.microsoft.com/office/powerpoint/2010/main" val="813072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4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4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42</a:t>
            </a:fld>
            <a:endParaRPr lang="es-CL" sz="24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9FD262-D505-AF43-9B8A-1D5FB336ECC3}"/>
              </a:ext>
            </a:extLst>
          </p:cNvPr>
          <p:cNvSpPr txBox="1">
            <a:spLocks noChangeArrowheads="1"/>
          </p:cNvSpPr>
          <p:nvPr/>
        </p:nvSpPr>
        <p:spPr>
          <a:xfrm>
            <a:off x="2359880" y="1559314"/>
            <a:ext cx="5509345" cy="818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M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27F047-D3BA-CE4F-8C32-652F837C7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5" b="10113"/>
          <a:stretch/>
        </p:blipFill>
        <p:spPr>
          <a:xfrm>
            <a:off x="2359881" y="2686050"/>
            <a:ext cx="6312631" cy="3750721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095DC0C-8778-8D4B-AD6C-D5AD45A34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64" y="306930"/>
            <a:ext cx="432763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Dilución</a:t>
            </a:r>
            <a:r>
              <a:rPr lang="en-US" sz="3200" b="1" dirty="0">
                <a:solidFill>
                  <a:srgbClr val="FF2F92"/>
                </a:solidFill>
              </a:rPr>
              <a:t> de </a:t>
            </a:r>
            <a:r>
              <a:rPr lang="en-US" sz="3200" b="1" dirty="0" err="1">
                <a:solidFill>
                  <a:srgbClr val="FF2F92"/>
                </a:solidFill>
              </a:rPr>
              <a:t>Solución</a:t>
            </a:r>
            <a:endParaRPr lang="en-US" sz="3200" b="1" dirty="0">
              <a:solidFill>
                <a:srgbClr val="FF2F92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6D7E6F7-A141-400F-AFAE-F1B1025046C9}"/>
              </a:ext>
            </a:extLst>
          </p:cNvPr>
          <p:cNvSpPr txBox="1">
            <a:spLocks noChangeArrowheads="1"/>
          </p:cNvSpPr>
          <p:nvPr/>
        </p:nvSpPr>
        <p:spPr>
          <a:xfrm>
            <a:off x="2359881" y="891706"/>
            <a:ext cx="5509345" cy="818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C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4265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CACFC50-6609-AE4B-BFA3-651BC63A42D0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9FF1186-0FA5-BE45-B9FE-4B5C327C9973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689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36" y="131777"/>
            <a:ext cx="8729662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¿Qué volumen de una solución acuosa de ácido perclórico (HClO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de densidad 1,410 g/mL y 50% p/p se necesita para preparar 600 mL de solución del ácido 0,1 mol/L?</a:t>
            </a: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0C653076-666D-B244-9D65-CE27F431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17" y="3099290"/>
            <a:ext cx="11144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28D9ADFC-77D8-BB41-84C0-ECC0DA9BD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984" y="4955047"/>
            <a:ext cx="1720850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1,410 g/mL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50 % m/m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HClO</a:t>
            </a:r>
            <a:r>
              <a:rPr lang="es-C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(1)</a:t>
            </a:r>
          </a:p>
        </p:txBody>
      </p:sp>
      <p:pic>
        <p:nvPicPr>
          <p:cNvPr id="10" name="Imagen 5">
            <a:extLst>
              <a:ext uri="{FF2B5EF4-FFF2-40B4-BE49-F238E27FC236}">
                <a16:creationId xmlns:a16="http://schemas.microsoft.com/office/drawing/2014/main" id="{B91D3920-0885-494A-835E-6F98C570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32" y="2756390"/>
            <a:ext cx="1714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6">
            <a:extLst>
              <a:ext uri="{FF2B5EF4-FFF2-40B4-BE49-F238E27FC236}">
                <a16:creationId xmlns:a16="http://schemas.microsoft.com/office/drawing/2014/main" id="{5709572B-1200-E04E-AF7D-3350FDF25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356" y="2313447"/>
            <a:ext cx="1125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 = ?</a:t>
            </a: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54FCAD74-C7CD-764D-8545-4FF85E948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804" y="4903140"/>
            <a:ext cx="1722438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600 mL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0,1 M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HClO</a:t>
            </a:r>
            <a:r>
              <a:rPr lang="es-C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(2)</a:t>
            </a:r>
          </a:p>
        </p:txBody>
      </p:sp>
      <p:sp>
        <p:nvSpPr>
          <p:cNvPr id="15" name="CuadroTexto 5">
            <a:extLst>
              <a:ext uri="{FF2B5EF4-FFF2-40B4-BE49-F238E27FC236}">
                <a16:creationId xmlns:a16="http://schemas.microsoft.com/office/drawing/2014/main" id="{DEDBF424-C365-7045-B7AA-96544903A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462" y="3211358"/>
            <a:ext cx="4883818" cy="236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Tienes una solución ya preparada, la llamaremos (1) y necesitas determinar el volumen que debes tomar de esta, para preparar la solución (2).</a:t>
            </a:r>
          </a:p>
        </p:txBody>
      </p:sp>
    </p:spTree>
    <p:extLst>
      <p:ext uri="{BB962C8B-B14F-4D97-AF65-F5344CB8AC3E}">
        <p14:creationId xmlns:p14="http://schemas.microsoft.com/office/powerpoint/2010/main" val="412685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05" y="132950"/>
            <a:ext cx="2597954" cy="1058383"/>
          </a:xfrm>
          <a:prstGeom prst="rect">
            <a:avLst/>
          </a:prstGeom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95E84D01-2AE3-C44A-A6D4-4EA9E4BF6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1442839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Conversión de unidad de concentración  (% a M)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C5B73EB5-AA6D-6F42-BFBD-8FAE43FAB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9" y="3336387"/>
            <a:ext cx="8118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calcular la molaridad, se necesitas los moles de soluto.</a:t>
            </a: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F345DB31-AC59-634C-8DF8-539CE8F66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9" y="404379"/>
            <a:ext cx="8432800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¡¡¡¡ La soluciones tienen distintas unidades de concentración !!!!!!</a:t>
            </a:r>
          </a:p>
        </p:txBody>
      </p:sp>
      <p:sp>
        <p:nvSpPr>
          <p:cNvPr id="14" name="CuadroTexto 4">
            <a:extLst>
              <a:ext uri="{FF2B5EF4-FFF2-40B4-BE49-F238E27FC236}">
                <a16:creationId xmlns:a16="http://schemas.microsoft.com/office/drawing/2014/main" id="{671F7C67-CE91-4F48-BBEC-2E66A76BB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92" y="2247260"/>
            <a:ext cx="7278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50 % m/m significa 50 g de HClO</a:t>
            </a:r>
            <a:r>
              <a:rPr lang="es-CL" altLang="es-CL" sz="2000" b="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 </a:t>
            </a:r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100 g de H</a:t>
            </a:r>
            <a:r>
              <a:rPr lang="es-CL" altLang="es-CL" sz="2000" b="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71A35AE9-DF4F-E14B-8762-99729E654122}"/>
              </a:ext>
            </a:extLst>
          </p:cNvPr>
          <p:cNvGrpSpPr>
            <a:grpSpLocks/>
          </p:cNvGrpSpPr>
          <p:nvPr/>
        </p:nvGrpSpPr>
        <p:grpSpPr bwMode="auto">
          <a:xfrm>
            <a:off x="998529" y="4286660"/>
            <a:ext cx="3702056" cy="1085850"/>
            <a:chOff x="943" y="3159"/>
            <a:chExt cx="2332" cy="684"/>
          </a:xfrm>
        </p:grpSpPr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3C3B5BCB-1D6E-E647-9208-ADCE350AB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3" y="3303"/>
              <a:ext cx="10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HClO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4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077B6991-077B-1D4F-8C5C-C3D383C6A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3159"/>
              <a:ext cx="1290" cy="684"/>
              <a:chOff x="2042" y="1998"/>
              <a:chExt cx="1290" cy="684"/>
            </a:xfrm>
          </p:grpSpPr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E7429451-D2A6-7A42-B235-8C5D7F23E6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" y="1998"/>
                <a:ext cx="5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50 g</a:t>
                </a:r>
              </a:p>
            </p:txBody>
          </p:sp>
          <p:sp>
            <p:nvSpPr>
              <p:cNvPr id="20" name="Text Box 8">
                <a:extLst>
                  <a:ext uri="{FF2B5EF4-FFF2-40B4-BE49-F238E27FC236}">
                    <a16:creationId xmlns:a16="http://schemas.microsoft.com/office/drawing/2014/main" id="{96FC5D44-C8AE-7F47-A584-EEA32DD536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129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100, 5 g/mol</a:t>
                </a:r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8D9EB763-039F-7A49-B695-E8EDD3E56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0" y="2328"/>
                <a:ext cx="1282" cy="24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2" name="Text Box 5">
            <a:extLst>
              <a:ext uri="{FF2B5EF4-FFF2-40B4-BE49-F238E27FC236}">
                <a16:creationId xmlns:a16="http://schemas.microsoft.com/office/drawing/2014/main" id="{9F83135E-284E-0C4C-B1B2-EA277876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5" y="4516325"/>
            <a:ext cx="3251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rgbClr val="1769B5"/>
                </a:solidFill>
              </a:rPr>
              <a:t>= 0,497 moles HClO</a:t>
            </a:r>
            <a:r>
              <a:rPr lang="en-US" sz="2800" baseline="-25000" dirty="0">
                <a:solidFill>
                  <a:srgbClr val="1769B5"/>
                </a:solidFill>
              </a:rPr>
              <a:t>4</a:t>
            </a:r>
            <a:r>
              <a:rPr lang="en-US" sz="2800" dirty="0">
                <a:solidFill>
                  <a:srgbClr val="1769B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5600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042" y="142231"/>
            <a:ext cx="2597954" cy="1058383"/>
          </a:xfrm>
          <a:prstGeom prst="rect">
            <a:avLst/>
          </a:prstGeom>
        </p:spPr>
      </p:pic>
      <p:sp>
        <p:nvSpPr>
          <p:cNvPr id="15" name="CuadroTexto 1">
            <a:extLst>
              <a:ext uri="{FF2B5EF4-FFF2-40B4-BE49-F238E27FC236}">
                <a16:creationId xmlns:a16="http://schemas.microsoft.com/office/drawing/2014/main" id="{24C7F7AD-D038-824A-8D05-3FAF81BFD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63" y="317480"/>
            <a:ext cx="85693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la densidad de la solución, puedes determinar el volumen de la solución.</a:t>
            </a:r>
          </a:p>
        </p:txBody>
      </p:sp>
      <p:sp>
        <p:nvSpPr>
          <p:cNvPr id="17" name="CuadroTexto 3">
            <a:extLst>
              <a:ext uri="{FF2B5EF4-FFF2-40B4-BE49-F238E27FC236}">
                <a16:creationId xmlns:a16="http://schemas.microsoft.com/office/drawing/2014/main" id="{1C263582-D119-0545-BEC3-0220D7DE5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8" y="5698152"/>
            <a:ext cx="105155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L" altLang="es-CL" sz="2000" b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debes tomar 9 mL de HClO</a:t>
            </a:r>
            <a:r>
              <a:rPr lang="es-CL" altLang="es-CL" sz="2000" b="0" baseline="-25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b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6,94 M y se aforan con H</a:t>
            </a:r>
            <a:r>
              <a:rPr lang="es-CL" altLang="es-CL" sz="2000" b="0" baseline="-25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hasta 600 mL para obtener una solución una solución 0,1M de HClO</a:t>
            </a:r>
            <a:r>
              <a:rPr lang="es-CL" altLang="es-CL" sz="2000" b="0" baseline="-25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CL" altLang="es-CL" sz="2000" b="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FF5D7D1-157B-FC49-9628-3BEC77ADED17}"/>
              </a:ext>
            </a:extLst>
          </p:cNvPr>
          <p:cNvSpPr txBox="1">
            <a:spLocks noChangeArrowheads="1"/>
          </p:cNvSpPr>
          <p:nvPr/>
        </p:nvSpPr>
        <p:spPr>
          <a:xfrm>
            <a:off x="3050898" y="3886975"/>
            <a:ext cx="3192740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M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077F06A-EA36-5D43-8916-E9B48414A66F}"/>
              </a:ext>
            </a:extLst>
          </p:cNvPr>
          <p:cNvSpPr txBox="1">
            <a:spLocks noChangeArrowheads="1"/>
          </p:cNvSpPr>
          <p:nvPr/>
        </p:nvSpPr>
        <p:spPr>
          <a:xfrm>
            <a:off x="2560360" y="4314231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6,94 M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0,1 M x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600 </a:t>
            </a:r>
            <a:r>
              <a:rPr lang="es-E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" sz="2000" b="1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">
                <a:extLst>
                  <a:ext uri="{FF2B5EF4-FFF2-40B4-BE49-F238E27FC236}">
                    <a16:creationId xmlns:a16="http://schemas.microsoft.com/office/drawing/2014/main" id="{D08B601E-B24A-A540-8BFD-DA1A4816839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31772" y="4846459"/>
                <a:ext cx="4826277" cy="556437"/>
              </a:xfrm>
              <a:prstGeom prst="rect">
                <a:avLst/>
              </a:prstGeom>
            </p:spPr>
            <p:txBody>
              <a:bodyPr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s-ES" sz="2000" b="1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V</a:t>
                </a:r>
                <a:r>
                  <a:rPr lang="es-ES" sz="2000" b="1" baseline="-25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1</a:t>
                </a:r>
                <a:r>
                  <a:rPr lang="es-ES" sz="2000" b="1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= 8,64 </a:t>
                </a:r>
                <a:r>
                  <a:rPr lang="es-ES" sz="2000" b="1" dirty="0" err="1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mL</a:t>
                </a:r>
                <a:r>
                  <a:rPr lang="es-ES" sz="2000" b="1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1769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≈</m:t>
                    </m:r>
                  </m:oMath>
                </a14:m>
                <a:r>
                  <a:rPr lang="es-ES" sz="2000" b="1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9 </a:t>
                </a:r>
                <a:r>
                  <a:rPr lang="es-ES" sz="2000" b="1" dirty="0" err="1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mL</a:t>
                </a:r>
                <a:r>
                  <a:rPr lang="es-ES" sz="2000" b="1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endParaRPr lang="es-ES" sz="2000" b="1" baseline="-25000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22" name="Rectangle 2">
                <a:extLst>
                  <a:ext uri="{FF2B5EF4-FFF2-40B4-BE49-F238E27FC236}">
                    <a16:creationId xmlns:a16="http://schemas.microsoft.com/office/drawing/2014/main" id="{D08B601E-B24A-A540-8BFD-DA1A48168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772" y="4846459"/>
                <a:ext cx="4826277" cy="556437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">
            <a:extLst>
              <a:ext uri="{FF2B5EF4-FFF2-40B4-BE49-F238E27FC236}">
                <a16:creationId xmlns:a16="http://schemas.microsoft.com/office/drawing/2014/main" id="{AB4A2C8C-349C-8A46-BF72-ECD8FD7F879C}"/>
              </a:ext>
            </a:extLst>
          </p:cNvPr>
          <p:cNvSpPr txBox="1">
            <a:spLocks noChangeArrowheads="1"/>
          </p:cNvSpPr>
          <p:nvPr/>
        </p:nvSpPr>
        <p:spPr>
          <a:xfrm>
            <a:off x="2431772" y="873298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1,410 g solución   =   1 </a:t>
            </a:r>
            <a:r>
              <a:rPr lang="es-E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solución</a:t>
            </a:r>
            <a:endParaRPr lang="es-ES" sz="2000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3F651093-7374-D344-B2D3-697B98BB3EB6}"/>
              </a:ext>
            </a:extLst>
          </p:cNvPr>
          <p:cNvSpPr txBox="1">
            <a:spLocks noChangeArrowheads="1"/>
          </p:cNvSpPr>
          <p:nvPr/>
        </p:nvSpPr>
        <p:spPr>
          <a:xfrm>
            <a:off x="2560360" y="1297310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100 g solución   =   X </a:t>
            </a:r>
            <a:r>
              <a:rPr lang="es-E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solución</a:t>
            </a:r>
            <a:endParaRPr lang="es-ES" sz="2000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>
                <a:extLst>
                  <a:ext uri="{FF2B5EF4-FFF2-40B4-BE49-F238E27FC236}">
                    <a16:creationId xmlns:a16="http://schemas.microsoft.com/office/drawing/2014/main" id="{68664A95-9F8D-1F47-8B10-0153D17A003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60360" y="1784364"/>
                <a:ext cx="4826277" cy="556437"/>
              </a:xfrm>
              <a:prstGeom prst="rect">
                <a:avLst/>
              </a:prstGeom>
            </p:spPr>
            <p:txBody>
              <a:bodyPr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s-ES" sz="2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X = 70,92 </a:t>
                </a:r>
                <a:r>
                  <a:rPr lang="es-ES" sz="2000" dirty="0" err="1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mL</a:t>
                </a:r>
                <a:r>
                  <a:rPr lang="es-ES" sz="2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 i="1" dirty="0">
                        <a:solidFill>
                          <a:srgbClr val="1769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≈ </m:t>
                    </m:r>
                  </m:oMath>
                </a14:m>
                <a:r>
                  <a:rPr lang="es-ES" sz="2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0,072 L solución</a:t>
                </a:r>
                <a:endParaRPr lang="es-ES" sz="2000" baseline="-25000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25" name="Rectangle 2">
                <a:extLst>
                  <a:ext uri="{FF2B5EF4-FFF2-40B4-BE49-F238E27FC236}">
                    <a16:creationId xmlns:a16="http://schemas.microsoft.com/office/drawing/2014/main" id="{68664A95-9F8D-1F47-8B10-0153D17A0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60" y="1784364"/>
                <a:ext cx="4826277" cy="556437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18">
            <a:extLst>
              <a:ext uri="{FF2B5EF4-FFF2-40B4-BE49-F238E27FC236}">
                <a16:creationId xmlns:a16="http://schemas.microsoft.com/office/drawing/2014/main" id="{BF3D3F42-DA9E-044A-ACD5-9EB4AE9B25E2}"/>
              </a:ext>
            </a:extLst>
          </p:cNvPr>
          <p:cNvGrpSpPr>
            <a:grpSpLocks/>
          </p:cNvGrpSpPr>
          <p:nvPr/>
        </p:nvGrpSpPr>
        <p:grpSpPr bwMode="auto">
          <a:xfrm>
            <a:off x="1958829" y="2694565"/>
            <a:ext cx="3767143" cy="1087438"/>
            <a:chOff x="1527" y="3185"/>
            <a:chExt cx="2373" cy="685"/>
          </a:xfrm>
        </p:grpSpPr>
        <p:sp>
          <p:nvSpPr>
            <p:cNvPr id="33" name="Text Box 5">
              <a:extLst>
                <a:ext uri="{FF2B5EF4-FFF2-40B4-BE49-F238E27FC236}">
                  <a16:creationId xmlns:a16="http://schemas.microsoft.com/office/drawing/2014/main" id="{B2E5402A-B027-FD42-B8D9-DD5A2DAC2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112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1769B5"/>
                  </a:solidFill>
                </a:rPr>
                <a:t>M</a:t>
              </a:r>
              <a:r>
                <a:rPr lang="en-US" sz="2800" b="1" i="1" dirty="0">
                  <a:solidFill>
                    <a:srgbClr val="1769B5"/>
                  </a:solidFill>
                </a:rPr>
                <a:t> HClO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4</a:t>
              </a:r>
              <a:r>
                <a:rPr lang="en-US" sz="2800" b="1" i="1" dirty="0">
                  <a:solidFill>
                    <a:srgbClr val="1769B5"/>
                  </a:solidFill>
                </a:rPr>
                <a:t>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A7286E2B-61C2-9747-9C3F-1FD15506E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2" y="3185"/>
              <a:ext cx="1248" cy="685"/>
              <a:chOff x="2709" y="2024"/>
              <a:chExt cx="1248" cy="685"/>
            </a:xfrm>
          </p:grpSpPr>
          <p:sp>
            <p:nvSpPr>
              <p:cNvPr id="35" name="Text Box 7">
                <a:extLst>
                  <a:ext uri="{FF2B5EF4-FFF2-40B4-BE49-F238E27FC236}">
                    <a16:creationId xmlns:a16="http://schemas.microsoft.com/office/drawing/2014/main" id="{98E69AA2-626B-A14F-B69D-65F19AE62A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8" y="2024"/>
                <a:ext cx="57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0,5 n</a:t>
                </a:r>
              </a:p>
            </p:txBody>
          </p:sp>
          <p:sp>
            <p:nvSpPr>
              <p:cNvPr id="36" name="Text Box 8">
                <a:extLst>
                  <a:ext uri="{FF2B5EF4-FFF2-40B4-BE49-F238E27FC236}">
                    <a16:creationId xmlns:a16="http://schemas.microsoft.com/office/drawing/2014/main" id="{447B6407-5CE3-BC42-BF9E-4573555E65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5" y="2379"/>
                <a:ext cx="78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0,072 L</a:t>
                </a:r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5970C63E-CF14-1846-BF07-2BDFCF47F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9" y="2331"/>
                <a:ext cx="1248" cy="9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38" name="Text Box 5">
            <a:extLst>
              <a:ext uri="{FF2B5EF4-FFF2-40B4-BE49-F238E27FC236}">
                <a16:creationId xmlns:a16="http://schemas.microsoft.com/office/drawing/2014/main" id="{B40CA6A2-AE6D-4541-8C63-CA3814687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5972" y="2927462"/>
            <a:ext cx="14830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1769B5"/>
                </a:solidFill>
              </a:rPr>
              <a:t>= </a:t>
            </a:r>
            <a:r>
              <a:rPr lang="en-US" sz="2800" b="1" dirty="0">
                <a:solidFill>
                  <a:srgbClr val="1769B5"/>
                </a:solidFill>
              </a:rPr>
              <a:t>6,94 M</a:t>
            </a:r>
          </a:p>
        </p:txBody>
      </p:sp>
    </p:spTree>
    <p:extLst>
      <p:ext uri="{BB962C8B-B14F-4D97-AF65-F5344CB8AC3E}">
        <p14:creationId xmlns:p14="http://schemas.microsoft.com/office/powerpoint/2010/main" val="1404239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CL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4DE80C-08BE-432A-8BAC-D7715449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62" y="1455757"/>
            <a:ext cx="5242986" cy="1413332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FD043A35-3434-4FC1-805E-55F5B2B4D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89" y="287252"/>
            <a:ext cx="839522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FF2F92"/>
                </a:solidFill>
                <a:latin typeface="Lucida Sans Unicode"/>
              </a:rPr>
              <a:t>Resumen de Fórmulas para Concentración….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1E396B8-A81F-44CA-BB50-16260DD25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9" y="855391"/>
            <a:ext cx="5063313" cy="53184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BAEEF12-7C72-4B97-946C-07FD1D815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348" y="3710769"/>
            <a:ext cx="2169530" cy="72811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0EAB077-07C5-4003-A791-A5C5147F5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969" y="4619810"/>
            <a:ext cx="3565826" cy="6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48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1059119" y="3057902"/>
            <a:ext cx="1059382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867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Propuestos</a:t>
            </a:r>
          </a:p>
        </p:txBody>
      </p:sp>
      <p:grpSp>
        <p:nvGrpSpPr>
          <p:cNvPr id="6" name="Shape 627"/>
          <p:cNvGrpSpPr/>
          <p:nvPr/>
        </p:nvGrpSpPr>
        <p:grpSpPr>
          <a:xfrm>
            <a:off x="5623014" y="1377791"/>
            <a:ext cx="949919" cy="978720"/>
            <a:chOff x="3951850" y="2985350"/>
            <a:chExt cx="407950" cy="416500"/>
          </a:xfrm>
        </p:grpSpPr>
        <p:sp>
          <p:nvSpPr>
            <p:cNvPr id="7" name="Shape 62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62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63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6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73A1DD-F2B3-FA46-BE85-5329D9736AC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F7CD34-3F86-A24F-8BA4-0A53AE0CEE09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399585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49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7C7444-9BE9-7B40-8BF2-A0C66A155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7" y="383252"/>
            <a:ext cx="9388703" cy="574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prepara una solución agregando 5,5 g de bicarbonato de sodio a 100 g de agua. Calcular el porcentaje m/m de esta solución.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el porcentaje p/v de 180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solución que contiene 8 g de glucosa?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usted agrega 25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etanol, a 250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agua, ¿cuál es el porcentaje v/v de la solución resultante?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la molaridad de una solución que contiene 18 g de K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disueltos en cantidad de agua suficiente para tener 500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solución?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la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molalidad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disolución que contiene 15 g de azúcar (C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disueltos en 170 g de agua?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B7B9EE-2100-4D44-A334-1244FA0A8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0728" y="1122650"/>
            <a:ext cx="2197561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5,21 %m/m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DF833A-5D8D-884E-8BFA-45CC66A06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569" y="2070218"/>
            <a:ext cx="2077911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4,44 %m/v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8C3ABD-964C-D14C-8149-15329DC82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8" y="3040481"/>
            <a:ext cx="1775161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9,1 %v/v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2DA3FD-3541-BE4E-98B7-97E5D59E0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8" y="4633942"/>
            <a:ext cx="1744343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0,185 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A770EF-C3A0-A941-96D7-3BBB5B1C3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96" y="5817609"/>
            <a:ext cx="1764284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0,258 m</a:t>
            </a:r>
          </a:p>
        </p:txBody>
      </p:sp>
    </p:spTree>
    <p:extLst>
      <p:ext uri="{BB962C8B-B14F-4D97-AF65-F5344CB8AC3E}">
        <p14:creationId xmlns:p14="http://schemas.microsoft.com/office/powerpoint/2010/main" val="289455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C1D6E74-6BEB-8243-9D6C-8A472E376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2548456"/>
            <a:ext cx="964406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s-ES_tradnl" sz="2600" b="1" dirty="0">
                <a:solidFill>
                  <a:srgbClr val="FF0080"/>
                </a:solidFill>
              </a:rPr>
              <a:t>Solución Saturada </a:t>
            </a:r>
            <a:r>
              <a:rPr lang="es-ES_tradnl" sz="2600" dirty="0">
                <a:solidFill>
                  <a:srgbClr val="1769B5"/>
                </a:solidFill>
              </a:rPr>
              <a:t>contiene la cantidad </a:t>
            </a:r>
            <a:r>
              <a:rPr lang="es-ES_tradnl" sz="2600" dirty="0">
                <a:solidFill>
                  <a:srgbClr val="FF0080"/>
                </a:solidFill>
              </a:rPr>
              <a:t>máxima</a:t>
            </a:r>
            <a:r>
              <a:rPr lang="es-ES_tradnl" sz="2600" dirty="0">
                <a:solidFill>
                  <a:srgbClr val="1769B5"/>
                </a:solidFill>
              </a:rPr>
              <a:t> de un soluto que se disolverá en un determinado disolvente a una temperatura especifica.</a:t>
            </a:r>
            <a:endParaRPr lang="es-ES_tradnl" sz="2600" b="1" dirty="0">
              <a:solidFill>
                <a:srgbClr val="1769B5"/>
              </a:solidFill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7B557439-58CD-2149-A74F-C9E210865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5339879"/>
            <a:ext cx="975067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s-ES_tradnl" sz="2600" b="1" dirty="0">
                <a:solidFill>
                  <a:srgbClr val="FF0080"/>
                </a:solidFill>
              </a:rPr>
              <a:t>Solución Sobresaturada </a:t>
            </a:r>
            <a:r>
              <a:rPr lang="es-ES_tradnl" sz="2600" dirty="0">
                <a:solidFill>
                  <a:srgbClr val="1769B5"/>
                </a:solidFill>
              </a:rPr>
              <a:t>contiene </a:t>
            </a:r>
            <a:r>
              <a:rPr lang="es-ES_tradnl" sz="2600" dirty="0">
                <a:solidFill>
                  <a:srgbClr val="FF0080"/>
                </a:solidFill>
              </a:rPr>
              <a:t>más soluto </a:t>
            </a:r>
            <a:r>
              <a:rPr lang="es-ES_tradnl" sz="2600" dirty="0">
                <a:solidFill>
                  <a:srgbClr val="1769B5"/>
                </a:solidFill>
              </a:rPr>
              <a:t>que el que disolverá en un determinado disolvente a una temperatura específica. </a:t>
            </a:r>
          </a:p>
        </p:txBody>
      </p:sp>
      <p:pic>
        <p:nvPicPr>
          <p:cNvPr id="21" name="Picture 6" descr="CHA56011">
            <a:extLst>
              <a:ext uri="{FF2B5EF4-FFF2-40B4-BE49-F238E27FC236}">
                <a16:creationId xmlns:a16="http://schemas.microsoft.com/office/drawing/2014/main" id="{58D72EA5-B114-FA43-9630-ACF7BC3A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-36513"/>
            <a:ext cx="1562100" cy="21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HA56012">
            <a:extLst>
              <a:ext uri="{FF2B5EF4-FFF2-40B4-BE49-F238E27FC236}">
                <a16:creationId xmlns:a16="http://schemas.microsoft.com/office/drawing/2014/main" id="{E04CDF9E-DEB5-CA43-B719-AAB765A5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-36513"/>
            <a:ext cx="1562100" cy="21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HA56013">
            <a:extLst>
              <a:ext uri="{FF2B5EF4-FFF2-40B4-BE49-F238E27FC236}">
                <a16:creationId xmlns:a16="http://schemas.microsoft.com/office/drawing/2014/main" id="{003E5C6C-710D-DC47-B920-DF100AAA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0"/>
            <a:ext cx="1536700" cy="21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9">
            <a:extLst>
              <a:ext uri="{FF2B5EF4-FFF2-40B4-BE49-F238E27FC236}">
                <a16:creationId xmlns:a16="http://schemas.microsoft.com/office/drawing/2014/main" id="{51336DAF-8D25-3F44-A71E-891E4C17E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85112"/>
            <a:ext cx="2734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s-ES_tradnl" sz="2000" b="1" dirty="0">
                <a:solidFill>
                  <a:srgbClr val="1769B5"/>
                </a:solidFill>
              </a:rPr>
              <a:t>Cristales de CH</a:t>
            </a:r>
            <a:r>
              <a:rPr lang="es-ES_tradnl" sz="2000" b="1" baseline="-25000" dirty="0">
                <a:solidFill>
                  <a:srgbClr val="1769B5"/>
                </a:solidFill>
              </a:rPr>
              <a:t>3</a:t>
            </a:r>
            <a:r>
              <a:rPr lang="es-ES_tradnl" sz="2000" b="1" dirty="0">
                <a:solidFill>
                  <a:srgbClr val="1769B5"/>
                </a:solidFill>
              </a:rPr>
              <a:t>COONa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E3558FDF-A3E9-8D42-AB00-393B1F402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96" y="3884116"/>
            <a:ext cx="978588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s-ES_tradnl" sz="2600" b="1" dirty="0">
                <a:solidFill>
                  <a:srgbClr val="FF0080"/>
                </a:solidFill>
              </a:rPr>
              <a:t>Solución In-saturada </a:t>
            </a:r>
            <a:r>
              <a:rPr lang="es-ES_tradnl" sz="2600" dirty="0">
                <a:solidFill>
                  <a:srgbClr val="1769B5"/>
                </a:solidFill>
              </a:rPr>
              <a:t>contiene la cantidad </a:t>
            </a:r>
            <a:r>
              <a:rPr lang="es-ES_tradnl" sz="2600" dirty="0">
                <a:solidFill>
                  <a:srgbClr val="FF0080"/>
                </a:solidFill>
              </a:rPr>
              <a:t>mínima</a:t>
            </a:r>
            <a:r>
              <a:rPr lang="es-ES_tradnl" sz="2600" dirty="0">
                <a:solidFill>
                  <a:srgbClr val="1769B5"/>
                </a:solidFill>
              </a:rPr>
              <a:t> de un soluto que se disolverá en un determinado disolvente a una temperatura especifica.</a:t>
            </a:r>
            <a:endParaRPr lang="es-ES_tradnl" sz="2600" b="1" dirty="0">
              <a:solidFill>
                <a:srgbClr val="1769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12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50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6604B7BA-13A2-E145-BF0C-14A04EDF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1" y="298974"/>
            <a:ext cx="9390345" cy="62093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Calcule M y N de una solución que contiene 2,5 g de H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1,5 L de solución.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Calcule la fracción molar (X) del metanol en una solución que se prepara agregando 38 g de metanol a 90 g de agua.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límite legal para la exposición humana al monóxido de carbono, en un sitio de trabajo, es 35 ppm. Suponga que la densidad del aire es 1,3 g/L. ¿Cuántos gramos de monóxido de carbono hay en 1,0 L de aire que tenga la concentración máxima permisible?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¿Cuántos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necesitan de una solución 2,5 M para obtener 	800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solución 0,5 M?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¿Qué volumen de una solución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NaOH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1.420 M se necesita para valorar 25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solución de H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4.50 M?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62CEC2-12D5-1C40-8C58-2E625FFE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8" y="777577"/>
            <a:ext cx="1733007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0,0170 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BC0205-80EB-C047-BFFD-CFDA2E98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025" y="1877410"/>
            <a:ext cx="1248541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0,192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F43ACA-3F96-8147-99E9-08DD06526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290" y="3929052"/>
            <a:ext cx="1899353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4,5 x 10</a:t>
            </a:r>
            <a:r>
              <a:rPr lang="es-ES_tradnl" b="1" baseline="30000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-5</a:t>
            </a: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9DEBB0-550F-8045-8B07-10ABA84A4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320" y="4982106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160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D454B63-A1E7-094B-A593-42A73752F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560" y="6181722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158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268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51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6604B7BA-13A2-E145-BF0C-14A04EDF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4" y="104376"/>
            <a:ext cx="9215438" cy="579389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Prepare una solución de 250,0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1 M de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¿Qué volumen en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debe tomarse de una solución 10,0 M de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? </a:t>
            </a: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Prepare una solución de 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500,0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1 M de 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¿Qué volumen, en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debe tomarse de una solución al 98% p/p y densidad= 1,84 g/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lang="es-ES_tradnl" sz="22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sz="2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13. 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¿Cuántos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necesitan de una solución de AgNO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0,5 M para obtener 0,40 g de soluto?</a:t>
            </a: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14.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Prepare una solución disolviendo 86,53 g de Na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agua, hasta completar 1000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La densidad de la solución es 1,081 g/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Determinar la molaridad y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molalidad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la solución.</a:t>
            </a: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15.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¿Cuántos gramos de ácido sulfúrico puro hay en un litro de solución al 70%p/p si la densidad de la solución es 1,521 g/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62CEC2-12D5-1C40-8C58-2E625FFE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578" y="557547"/>
            <a:ext cx="1310263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25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BC0205-80EB-C047-BFFD-CFDA2E98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578" y="1990231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27,2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F43ACA-3F96-8147-99E9-08DD06526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395" y="2818936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4,6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9DEBB0-550F-8045-8B07-10ABA84A4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5052" y="4394563"/>
            <a:ext cx="3050641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8,37 n/L y 10,04 n/Kg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D454B63-A1E7-094B-A593-42A73752F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578" y="5380413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1065 g</a:t>
            </a:r>
          </a:p>
        </p:txBody>
      </p:sp>
    </p:spTree>
    <p:extLst>
      <p:ext uri="{BB962C8B-B14F-4D97-AF65-F5344CB8AC3E}">
        <p14:creationId xmlns:p14="http://schemas.microsoft.com/office/powerpoint/2010/main" val="1951274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52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E0FD85-3941-704A-ABB5-81A4A673AB73}"/>
              </a:ext>
            </a:extLst>
          </p:cNvPr>
          <p:cNvSpPr txBox="1"/>
          <p:nvPr/>
        </p:nvSpPr>
        <p:spPr>
          <a:xfrm>
            <a:off x="2770800" y="1284297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800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9F612D3-ED8D-1B43-8351-FDB3C9A45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69" y="387666"/>
            <a:ext cx="711460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s-ES_tradnl" sz="2800" b="1" dirty="0">
                <a:solidFill>
                  <a:srgbClr val="008000"/>
                </a:solidFill>
              </a:rPr>
              <a:t>Factores que determinan la solubilidad</a:t>
            </a:r>
            <a:endParaRPr lang="es-ES" sz="2800" b="1" dirty="0">
              <a:solidFill>
                <a:srgbClr val="008000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5B556ED6-6D1A-FA4C-8CBE-05EB05FC3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976" y="1124098"/>
            <a:ext cx="591512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charset="2"/>
              <a:buChar char="ü"/>
            </a:pPr>
            <a:r>
              <a:rPr lang="es-ES_tradnl" sz="2800" dirty="0">
                <a:solidFill>
                  <a:srgbClr val="1769B5"/>
                </a:solidFill>
              </a:rPr>
              <a:t>Naturaleza del</a:t>
            </a:r>
            <a:r>
              <a:rPr lang="es-ES" sz="2800" dirty="0">
                <a:solidFill>
                  <a:srgbClr val="1769B5"/>
                </a:solidFill>
              </a:rPr>
              <a:t> soluto</a:t>
            </a:r>
            <a:r>
              <a:rPr lang="es-ES_tradnl" sz="2800" dirty="0">
                <a:solidFill>
                  <a:srgbClr val="1769B5"/>
                </a:solidFill>
              </a:rPr>
              <a:t> y s</a:t>
            </a:r>
            <a:r>
              <a:rPr lang="es-ES" sz="2800" dirty="0" err="1">
                <a:solidFill>
                  <a:srgbClr val="1769B5"/>
                </a:solidFill>
              </a:rPr>
              <a:t>olvente</a:t>
            </a:r>
            <a:endParaRPr lang="es-ES_tradnl" sz="28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ü"/>
            </a:pPr>
            <a:r>
              <a:rPr lang="es-ES" sz="2800" dirty="0">
                <a:solidFill>
                  <a:srgbClr val="1769B5"/>
                </a:solidFill>
              </a:rPr>
              <a:t>Efecto de la temperatura</a:t>
            </a:r>
            <a:endParaRPr lang="es-ES_tradnl" sz="28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ü"/>
            </a:pPr>
            <a:r>
              <a:rPr lang="es-ES" sz="2800" dirty="0">
                <a:solidFill>
                  <a:srgbClr val="1769B5"/>
                </a:solidFill>
              </a:rPr>
              <a:t>Efecto de la presión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4272BB2-7CCE-D447-BEF2-63F8D5FA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84" y="3125677"/>
            <a:ext cx="5472112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lvl="1" algn="just">
              <a:buClr>
                <a:schemeClr val="hlink"/>
              </a:buClr>
            </a:pPr>
            <a:r>
              <a:rPr lang="es-ES_tradnl" sz="2800" b="1" dirty="0">
                <a:solidFill>
                  <a:srgbClr val="008000"/>
                </a:solidFill>
              </a:rPr>
              <a:t>Fuerzas intermoleculares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AD36E97-EF18-3144-9AC5-F5322CB44724}"/>
              </a:ext>
            </a:extLst>
          </p:cNvPr>
          <p:cNvSpPr/>
          <p:nvPr/>
        </p:nvSpPr>
        <p:spPr>
          <a:xfrm>
            <a:off x="2372586" y="4596378"/>
            <a:ext cx="4342153" cy="1590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Wingdings" charset="2"/>
              <a:buChar char="ü"/>
            </a:pPr>
            <a:r>
              <a:rPr lang="es-ES" sz="2800" b="1" dirty="0">
                <a:solidFill>
                  <a:srgbClr val="400080"/>
                </a:solidFill>
                <a:latin typeface="Arial" charset="0"/>
              </a:rPr>
              <a:t>Solvente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 – </a:t>
            </a:r>
            <a:r>
              <a:rPr lang="es-ES" sz="2800" b="1" dirty="0">
                <a:solidFill>
                  <a:srgbClr val="400080"/>
                </a:solidFill>
                <a:latin typeface="Arial" charset="0"/>
              </a:rPr>
              <a:t>Solvente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Wingdings" charset="2"/>
              <a:buChar char="ü"/>
            </a:pPr>
            <a:r>
              <a:rPr lang="es-ES" sz="2800" b="1" dirty="0">
                <a:solidFill>
                  <a:srgbClr val="FF8000"/>
                </a:solidFill>
                <a:latin typeface="Arial" charset="0"/>
              </a:rPr>
              <a:t>Soluto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 – </a:t>
            </a:r>
            <a:r>
              <a:rPr lang="es-ES" sz="2800" b="1" dirty="0">
                <a:solidFill>
                  <a:srgbClr val="FF8000"/>
                </a:solidFill>
                <a:latin typeface="Arial" charset="0"/>
              </a:rPr>
              <a:t>Soluto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	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Wingdings" charset="2"/>
              <a:buChar char="ü"/>
            </a:pPr>
            <a:r>
              <a:rPr lang="es-ES" sz="2800" b="1" dirty="0">
                <a:solidFill>
                  <a:srgbClr val="400080"/>
                </a:solidFill>
                <a:latin typeface="Arial" charset="0"/>
              </a:rPr>
              <a:t>Solvente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 - </a:t>
            </a:r>
            <a:r>
              <a:rPr lang="es-ES" sz="2800" b="1" dirty="0">
                <a:solidFill>
                  <a:srgbClr val="FF8000"/>
                </a:solidFill>
                <a:latin typeface="Arial" charset="0"/>
              </a:rPr>
              <a:t>Soluto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E8921D-E351-8B4B-BE5C-7415DAD9C8D6}"/>
              </a:ext>
            </a:extLst>
          </p:cNvPr>
          <p:cNvSpPr/>
          <p:nvPr/>
        </p:nvSpPr>
        <p:spPr>
          <a:xfrm>
            <a:off x="1257208" y="4169338"/>
            <a:ext cx="1583536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es-ES_tradnl" sz="2000" dirty="0">
                <a:solidFill>
                  <a:srgbClr val="1769B5"/>
                </a:solidFill>
              </a:rPr>
              <a:t>Interacciones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30D4BE-C410-F94A-9108-EA815F90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6" b="6418"/>
          <a:stretch/>
        </p:blipFill>
        <p:spPr>
          <a:xfrm>
            <a:off x="7113254" y="2166302"/>
            <a:ext cx="3394664" cy="2235151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F02866DB-0AE4-4B79-B81D-1829DB546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806" y="6293376"/>
            <a:ext cx="5472112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lvl="1" algn="just">
              <a:buClr>
                <a:srgbClr val="FF8119"/>
              </a:buClr>
            </a:pPr>
            <a:r>
              <a:rPr lang="es-ES_tradnl" sz="22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Fuerzas intermoleculares</a:t>
            </a:r>
          </a:p>
        </p:txBody>
      </p:sp>
    </p:spTree>
    <p:extLst>
      <p:ext uri="{BB962C8B-B14F-4D97-AF65-F5344CB8AC3E}">
        <p14:creationId xmlns:p14="http://schemas.microsoft.com/office/powerpoint/2010/main" val="231459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4B3EB8-3560-EB4A-9921-3F2695A02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758" r="-944" b="22647"/>
          <a:stretch/>
        </p:blipFill>
        <p:spPr>
          <a:xfrm>
            <a:off x="655393" y="742951"/>
            <a:ext cx="10245969" cy="53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0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 sz="20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6730606C-892A-6A45-96F6-3825885D7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83" y="1170127"/>
            <a:ext cx="9105900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Dos sustancias que tienen el mismo tipo y magnitud de fuerzas intermoleculares serán solubles entre sí. </a:t>
            </a:r>
          </a:p>
          <a:p>
            <a:pPr marL="342900" indent="-3429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solubilidad de las sustancias no polares en agua es muy   pequeña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B2F68B5E-30BE-3E44-9244-EF986302C0F9}"/>
              </a:ext>
            </a:extLst>
          </p:cNvPr>
          <p:cNvGrpSpPr>
            <a:grpSpLocks/>
          </p:cNvGrpSpPr>
          <p:nvPr/>
        </p:nvGrpSpPr>
        <p:grpSpPr bwMode="auto">
          <a:xfrm>
            <a:off x="2300288" y="3271202"/>
            <a:ext cx="6284913" cy="2413001"/>
            <a:chOff x="1512" y="2947"/>
            <a:chExt cx="3288" cy="1241"/>
          </a:xfrm>
        </p:grpSpPr>
        <p:graphicFrame>
          <p:nvGraphicFramePr>
            <p:cNvPr id="7" name="Object 10">
              <a:extLst>
                <a:ext uri="{FF2B5EF4-FFF2-40B4-BE49-F238E27FC236}">
                  <a16:creationId xmlns:a16="http://schemas.microsoft.com/office/drawing/2014/main" id="{7427FEDA-7710-B140-80AC-5DA1101B05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2" y="2947"/>
            <a:ext cx="3288" cy="9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4" name="Imagen de mapa de bits" r:id="rId4" imgW="4686954" imgH="1076475" progId="PBrush">
                    <p:embed/>
                  </p:oleObj>
                </mc:Choice>
                <mc:Fallback>
                  <p:oleObj name="Imagen de mapa de bits" r:id="rId4" imgW="4686954" imgH="1076475" progId="PBrush">
                    <p:embed/>
                    <p:pic>
                      <p:nvPicPr>
                        <p:cNvPr id="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2" y="2947"/>
                          <a:ext cx="3288" cy="9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DD3BE5A9-DDB7-744B-98CB-51C41724C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936"/>
              <a:ext cx="6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2000" b="1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etanol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9988B79F-C4B7-8744-88C0-F5FACE3B2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936"/>
              <a:ext cx="97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2000" b="1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etilenglicol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B7D21EEB-3580-D74C-AF1A-8A37B4403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936"/>
              <a:ext cx="69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2000" b="1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glicerol</a:t>
              </a:r>
            </a:p>
          </p:txBody>
        </p:sp>
      </p:grpSp>
      <p:sp>
        <p:nvSpPr>
          <p:cNvPr id="12" name="Rectangle 14">
            <a:extLst>
              <a:ext uri="{FF2B5EF4-FFF2-40B4-BE49-F238E27FC236}">
                <a16:creationId xmlns:a16="http://schemas.microsoft.com/office/drawing/2014/main" id="{0DC2A628-CFFA-46E9-ADE4-9D1618E4C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87" y="320210"/>
            <a:ext cx="6048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s-ES_tradnl" sz="2400" b="1" dirty="0">
                <a:solidFill>
                  <a:srgbClr val="FF2F92"/>
                </a:solidFill>
                <a:latin typeface="Lucida Sans Unicode"/>
              </a:rPr>
              <a:t>Naturaleza del Soluto y Solvente</a:t>
            </a:r>
            <a:endParaRPr lang="es-ES" sz="2400" b="1" dirty="0">
              <a:solidFill>
                <a:srgbClr val="FF2F92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0641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9358798-D643-7E4F-B90A-3EC3622A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62" y="528409"/>
            <a:ext cx="8763000" cy="89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defTabSz="288925">
              <a:lnSpc>
                <a:spcPct val="120000"/>
              </a:lnSpc>
              <a:buClr>
                <a:schemeClr val="tx1"/>
              </a:buClr>
            </a:pPr>
            <a:r>
              <a:rPr lang="es-ES" sz="2200" dirty="0">
                <a:solidFill>
                  <a:srgbClr val="1769B5"/>
                </a:solidFill>
                <a:cs typeface="Arial" charset="0"/>
              </a:rPr>
              <a:t>La solubilidad de los compuestos iónicos en agua  depende de un equilibrio entre dos fuerzas, ambas de naturaleza eléctrica.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7BEA23-4142-B044-99A0-3FAC37D0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65" y="1886270"/>
            <a:ext cx="5812535" cy="308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1200"/>
              </a:spcAft>
            </a:pPr>
            <a:r>
              <a:rPr lang="es-ES_tradnl" sz="2200" dirty="0">
                <a:solidFill>
                  <a:srgbClr val="1769B5"/>
                </a:solidFill>
              </a:rPr>
              <a:t>Fuerzas de atracción entre las moléculas de agua y los iones, que tienden a disolver el sólido. Ejemplos: </a:t>
            </a:r>
            <a:r>
              <a:rPr lang="es-ES_tradnl" sz="2200" dirty="0" err="1">
                <a:solidFill>
                  <a:srgbClr val="1769B5"/>
                </a:solidFill>
              </a:rPr>
              <a:t>NaCl</a:t>
            </a:r>
            <a:r>
              <a:rPr lang="es-ES_tradnl" sz="2200" dirty="0">
                <a:solidFill>
                  <a:srgbClr val="1769B5"/>
                </a:solidFill>
              </a:rPr>
              <a:t>, </a:t>
            </a:r>
            <a:r>
              <a:rPr lang="es-ES_tradnl" sz="2200" dirty="0" err="1">
                <a:solidFill>
                  <a:srgbClr val="1769B5"/>
                </a:solidFill>
              </a:rPr>
              <a:t>NaOH</a:t>
            </a:r>
            <a:r>
              <a:rPr lang="es-ES_tradnl" sz="2200" dirty="0">
                <a:solidFill>
                  <a:srgbClr val="1769B5"/>
                </a:solidFill>
              </a:rPr>
              <a:t>.</a:t>
            </a:r>
          </a:p>
          <a:p>
            <a:pPr algn="just">
              <a:lnSpc>
                <a:spcPts val="3000"/>
              </a:lnSpc>
              <a:spcAft>
                <a:spcPts val="1200"/>
              </a:spcAft>
            </a:pPr>
            <a:endParaRPr lang="es-ES_tradnl" sz="2200" dirty="0">
              <a:solidFill>
                <a:srgbClr val="1769B5"/>
              </a:solidFill>
            </a:endParaRPr>
          </a:p>
          <a:p>
            <a:pPr algn="just">
              <a:lnSpc>
                <a:spcPts val="3000"/>
              </a:lnSpc>
              <a:spcAft>
                <a:spcPts val="1200"/>
              </a:spcAft>
            </a:pPr>
            <a:r>
              <a:rPr lang="es-ES_tradnl" sz="2200" dirty="0">
                <a:solidFill>
                  <a:srgbClr val="1769B5"/>
                </a:solidFill>
              </a:rPr>
              <a:t>Fuerzas de atracción entre iones con cargas opuestas, que tienden a mantenerlos en estado sólido. Ejemplos: BaSO</a:t>
            </a:r>
            <a:r>
              <a:rPr lang="es-ES_tradnl" sz="2200" baseline="-25000" dirty="0">
                <a:solidFill>
                  <a:srgbClr val="1769B5"/>
                </a:solidFill>
              </a:rPr>
              <a:t>4</a:t>
            </a:r>
            <a:r>
              <a:rPr lang="es-ES_tradnl" sz="2200" dirty="0">
                <a:solidFill>
                  <a:srgbClr val="1769B5"/>
                </a:solidFill>
              </a:rPr>
              <a:t>, CaCO</a:t>
            </a:r>
            <a:r>
              <a:rPr lang="es-ES_tradnl" sz="2200" baseline="-25000" dirty="0">
                <a:solidFill>
                  <a:srgbClr val="1769B5"/>
                </a:solidFill>
              </a:rPr>
              <a:t>3</a:t>
            </a:r>
            <a:r>
              <a:rPr lang="es-ES_tradnl" sz="2200" dirty="0">
                <a:solidFill>
                  <a:srgbClr val="1769B5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B04495-08DC-674D-A3B3-40750D83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" t="9731" r="20181" b="22951"/>
          <a:stretch/>
        </p:blipFill>
        <p:spPr>
          <a:xfrm>
            <a:off x="6219370" y="1164489"/>
            <a:ext cx="3473391" cy="23093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2DB265-35AC-534F-A3FE-9D428B670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41734" y="3464136"/>
            <a:ext cx="2464103" cy="1728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0B95F3-7064-B549-839C-EC24F923F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808" y="4574660"/>
            <a:ext cx="2922663" cy="20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0135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2820</Words>
  <Application>Microsoft Macintosh PowerPoint</Application>
  <PresentationFormat>Panorámica</PresentationFormat>
  <Paragraphs>414</Paragraphs>
  <Slides>52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66" baseType="lpstr">
      <vt:lpstr>Apple Chancery</vt:lpstr>
      <vt:lpstr>Arial</vt:lpstr>
      <vt:lpstr>Calibri</vt:lpstr>
      <vt:lpstr>Calibri Light</vt:lpstr>
      <vt:lpstr>Cambria Math</vt:lpstr>
      <vt:lpstr>Impact</vt:lpstr>
      <vt:lpstr>Karla</vt:lpstr>
      <vt:lpstr>Lucida Grande</vt:lpstr>
      <vt:lpstr>Lucida Sans Unicode</vt:lpstr>
      <vt:lpstr>Symbol</vt:lpstr>
      <vt:lpstr>Wingdings</vt:lpstr>
      <vt:lpstr>1_Tema de Office</vt:lpstr>
      <vt:lpstr>Imagen de mapa de bits</vt:lpstr>
      <vt:lpstr>Ecuación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 Gutierrez Cutino</dc:creator>
  <cp:lastModifiedBy>Marlen  Gutierrez Cutino</cp:lastModifiedBy>
  <cp:revision>61</cp:revision>
  <dcterms:created xsi:type="dcterms:W3CDTF">2020-03-19T23:47:38Z</dcterms:created>
  <dcterms:modified xsi:type="dcterms:W3CDTF">2020-04-03T20:27:37Z</dcterms:modified>
</cp:coreProperties>
</file>